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93" r:id="rId2"/>
    <p:sldId id="342" r:id="rId3"/>
    <p:sldId id="317" r:id="rId4"/>
    <p:sldId id="316" r:id="rId5"/>
    <p:sldId id="322" r:id="rId6"/>
    <p:sldId id="319" r:id="rId7"/>
    <p:sldId id="320" r:id="rId8"/>
    <p:sldId id="329" r:id="rId9"/>
    <p:sldId id="343" r:id="rId10"/>
    <p:sldId id="321" r:id="rId11"/>
    <p:sldId id="291" r:id="rId12"/>
  </p:sldIdLst>
  <p:sldSz cx="12192000" cy="6858000"/>
  <p:notesSz cx="6858000" cy="9144000"/>
  <p:embeddedFontLst>
    <p:embeddedFont>
      <p:font typeface="Poppins" panose="00000500000000000000" pitchFamily="2" charset="0"/>
      <p:regular r:id="rId14"/>
      <p:bold r:id="rId15"/>
      <p:italic r:id="rId16"/>
      <p:boldItalic r:id="rId17"/>
    </p:embeddedFont>
    <p:embeddedFont>
      <p:font typeface="Poppins Light" panose="00000400000000000000" pitchFamily="2" charset="0"/>
      <p:regular r:id="rId18"/>
      <p:italic r:id="rId19"/>
    </p:embeddedFont>
    <p:embeddedFont>
      <p:font typeface="Poppins Medium" panose="00000600000000000000" pitchFamily="2" charset="0"/>
      <p:regular r:id="rId20"/>
      <p:italic r:id="rId21"/>
    </p:embeddedFont>
    <p:embeddedFont>
      <p:font typeface="Poppins SemiBold" panose="00000700000000000000" pitchFamily="2"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nanacial Strategic Value" id="{752DE66C-03FC-4F6E-A244-7891E85AC379}">
          <p14:sldIdLst>
            <p14:sldId id="293"/>
            <p14:sldId id="342"/>
            <p14:sldId id="317"/>
            <p14:sldId id="316"/>
            <p14:sldId id="322"/>
            <p14:sldId id="319"/>
            <p14:sldId id="320"/>
            <p14:sldId id="329"/>
            <p14:sldId id="343"/>
            <p14:sldId id="321"/>
            <p14:sldId id="291"/>
          </p14:sldIdLst>
        </p14:section>
        <p14:section name="Service Overview" id="{BFB3A340-CF89-4698-A05D-7FF3A49D95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AB"/>
    <a:srgbClr val="1A3A6E"/>
    <a:srgbClr val="E4F4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showGuides="1">
      <p:cViewPr>
        <p:scale>
          <a:sx n="92" d="100"/>
          <a:sy n="92" d="100"/>
        </p:scale>
        <p:origin x="34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pwoo\Wood%20Consulting%20G.%20Dropbox\Wood%20Consulting%20G.%20Team%20Folder\Marketing\Models\Startup%20Mini%20Model%203.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Revenue &amp;</a:t>
            </a:r>
            <a:r>
              <a:rPr lang="en-US" sz="2400" baseline="0"/>
              <a:t> Cash Balance</a:t>
            </a:r>
            <a:endParaRPr lang="en-US" sz="2400"/>
          </a:p>
        </c:rich>
      </c:tx>
      <c:layout>
        <c:manualLayout>
          <c:xMode val="edge"/>
          <c:yMode val="edge"/>
          <c:x val="0.11832907369518444"/>
          <c:y val="2.892263195950831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52502312159869"/>
          <c:y val="0.18399275977519214"/>
          <c:w val="0.71095014041879934"/>
          <c:h val="0.68920781594274694"/>
        </c:manualLayout>
      </c:layout>
      <c:lineChart>
        <c:grouping val="standard"/>
        <c:varyColors val="0"/>
        <c:ser>
          <c:idx val="0"/>
          <c:order val="0"/>
          <c:tx>
            <c:strRef>
              <c:f>'Simple SaaS Cash Flow'!$A$14</c:f>
              <c:strCache>
                <c:ptCount val="1"/>
                <c:pt idx="0">
                  <c:v> Revenue  </c:v>
                </c:pt>
              </c:strCache>
            </c:strRef>
          </c:tx>
          <c:spPr>
            <a:ln w="28575" cap="rnd">
              <a:solidFill>
                <a:schemeClr val="accent1"/>
              </a:solidFill>
              <a:round/>
            </a:ln>
            <a:effectLst/>
          </c:spPr>
          <c:marker>
            <c:symbol val="none"/>
          </c:marker>
          <c:val>
            <c:numRef>
              <c:f>'Simple SaaS Cash Flow'!$C$14:$AL$14</c:f>
              <c:numCache>
                <c:formatCode>_(* #,##0_);_(* \(#,##0\);_(* "-"??_);_(@_)</c:formatCode>
                <c:ptCount val="36"/>
                <c:pt idx="0">
                  <c:v>3150</c:v>
                </c:pt>
                <c:pt idx="1">
                  <c:v>3339</c:v>
                </c:pt>
                <c:pt idx="2">
                  <c:v>3572.73</c:v>
                </c:pt>
                <c:pt idx="3">
                  <c:v>3858.5484000000001</c:v>
                </c:pt>
                <c:pt idx="4">
                  <c:v>4205.8177559999995</c:v>
                </c:pt>
                <c:pt idx="5">
                  <c:v>4626.3995316</c:v>
                </c:pt>
                <c:pt idx="6">
                  <c:v>5135.3034800760006</c:v>
                </c:pt>
                <c:pt idx="7">
                  <c:v>5751.5398976851211</c:v>
                </c:pt>
                <c:pt idx="8">
                  <c:v>6499.240084384187</c:v>
                </c:pt>
                <c:pt idx="9">
                  <c:v>7409.1336961979732</c:v>
                </c:pt>
                <c:pt idx="10">
                  <c:v>8520.5037506276694</c:v>
                </c:pt>
                <c:pt idx="11">
                  <c:v>9883.7843507280977</c:v>
                </c:pt>
                <c:pt idx="12">
                  <c:v>11564.027690351875</c:v>
                </c:pt>
                <c:pt idx="13">
                  <c:v>13529.912397711694</c:v>
                </c:pt>
                <c:pt idx="14">
                  <c:v>15829.997505322684</c:v>
                </c:pt>
                <c:pt idx="15">
                  <c:v>18521.097081227541</c:v>
                </c:pt>
                <c:pt idx="16">
                  <c:v>21669.683585036226</c:v>
                </c:pt>
                <c:pt idx="17">
                  <c:v>25353.529794492388</c:v>
                </c:pt>
                <c:pt idx="18">
                  <c:v>29663.629859556095</c:v>
                </c:pt>
                <c:pt idx="19">
                  <c:v>34706.446935680637</c:v>
                </c:pt>
                <c:pt idx="20">
                  <c:v>40606.542914746344</c:v>
                </c:pt>
                <c:pt idx="21">
                  <c:v>47509.65521025323</c:v>
                </c:pt>
                <c:pt idx="22">
                  <c:v>55586.296595996282</c:v>
                </c:pt>
                <c:pt idx="23">
                  <c:v>65035.967017315663</c:v>
                </c:pt>
                <c:pt idx="24">
                  <c:v>76092.081410259329</c:v>
                </c:pt>
                <c:pt idx="25">
                  <c:v>89027.735250003432</c:v>
                </c:pt>
                <c:pt idx="26">
                  <c:v>104162.45024250401</c:v>
                </c:pt>
                <c:pt idx="27">
                  <c:v>121870.06678372971</c:v>
                </c:pt>
                <c:pt idx="28">
                  <c:v>142587.97813696376</c:v>
                </c:pt>
                <c:pt idx="29">
                  <c:v>166827.93442024762</c:v>
                </c:pt>
                <c:pt idx="30">
                  <c:v>195188.68327168975</c:v>
                </c:pt>
                <c:pt idx="31">
                  <c:v>228370.759427877</c:v>
                </c:pt>
                <c:pt idx="32">
                  <c:v>267193.78853061609</c:v>
                </c:pt>
                <c:pt idx="33">
                  <c:v>312616.73258082086</c:v>
                </c:pt>
                <c:pt idx="34">
                  <c:v>365761.57711956045</c:v>
                </c:pt>
                <c:pt idx="35">
                  <c:v>427941.04522988579</c:v>
                </c:pt>
              </c:numCache>
            </c:numRef>
          </c:val>
          <c:smooth val="0"/>
          <c:extLst>
            <c:ext xmlns:c16="http://schemas.microsoft.com/office/drawing/2014/chart" uri="{C3380CC4-5D6E-409C-BE32-E72D297353CC}">
              <c16:uniqueId val="{00000000-0A90-4E06-92B1-9A0C3E94C4CF}"/>
            </c:ext>
          </c:extLst>
        </c:ser>
        <c:ser>
          <c:idx val="5"/>
          <c:order val="5"/>
          <c:tx>
            <c:strRef>
              <c:f>'Simple SaaS Cash Flow'!$A$19</c:f>
              <c:strCache>
                <c:ptCount val="1"/>
                <c:pt idx="0">
                  <c:v> Cummulative Cash  </c:v>
                </c:pt>
              </c:strCache>
            </c:strRef>
          </c:tx>
          <c:spPr>
            <a:ln w="28575" cap="rnd">
              <a:solidFill>
                <a:schemeClr val="accent6"/>
              </a:solidFill>
              <a:round/>
            </a:ln>
            <a:effectLst/>
          </c:spPr>
          <c:marker>
            <c:symbol val="none"/>
          </c:marker>
          <c:val>
            <c:numRef>
              <c:f>'Simple SaaS Cash Flow'!$C$19:$AL$19</c:f>
              <c:numCache>
                <c:formatCode>_(* #,##0_);_(* \(#,##0\);_(* "-"??_);_(@_)</c:formatCode>
                <c:ptCount val="36"/>
                <c:pt idx="0">
                  <c:v>-9165</c:v>
                </c:pt>
                <c:pt idx="1">
                  <c:v>-18469.900000000001</c:v>
                </c:pt>
                <c:pt idx="2">
                  <c:v>-27925.643000000004</c:v>
                </c:pt>
                <c:pt idx="3">
                  <c:v>-37549.315440000006</c:v>
                </c:pt>
                <c:pt idx="4">
                  <c:v>-47365.391299600007</c:v>
                </c:pt>
                <c:pt idx="5">
                  <c:v>-57407.449477160008</c:v>
                </c:pt>
                <c:pt idx="6">
                  <c:v>-67720.502512131614</c:v>
                </c:pt>
                <c:pt idx="7">
                  <c:v>-78364.127214967812</c:v>
                </c:pt>
                <c:pt idx="8">
                  <c:v>-89416.659016244186</c:v>
                </c:pt>
                <c:pt idx="9">
                  <c:v>-100980.80946321931</c:v>
                </c:pt>
                <c:pt idx="10">
                  <c:v>-112944.22989271178</c:v>
                </c:pt>
                <c:pt idx="11">
                  <c:v>-125381.09396539129</c:v>
                </c:pt>
                <c:pt idx="12">
                  <c:v>-138382.46981322905</c:v>
                </c:pt>
                <c:pt idx="13">
                  <c:v>-151470.065206553</c:v>
                </c:pt>
                <c:pt idx="14">
                  <c:v>-164586.45502882593</c:v>
                </c:pt>
                <c:pt idx="15">
                  <c:v>-177652.19787902344</c:v>
                </c:pt>
                <c:pt idx="16">
                  <c:v>-190560.01012077619</c:v>
                </c:pt>
                <c:pt idx="17">
                  <c:v>-203167.59537884223</c:v>
                </c:pt>
                <c:pt idx="18">
                  <c:v>-215288.84070498144</c:v>
                </c:pt>
                <c:pt idx="19">
                  <c:v>-226683.0313083806</c:v>
                </c:pt>
                <c:pt idx="20">
                  <c:v>-237041.66459338265</c:v>
                </c:pt>
                <c:pt idx="21">
                  <c:v>-245972.35896329433</c:v>
                </c:pt>
                <c:pt idx="22">
                  <c:v>-252979.25068504841</c:v>
                </c:pt>
                <c:pt idx="23">
                  <c:v>-257439.14979098079</c:v>
                </c:pt>
                <c:pt idx="24">
                  <c:v>-258572.57962095345</c:v>
                </c:pt>
                <c:pt idx="25">
                  <c:v>-255408.6495369786</c:v>
                </c:pt>
                <c:pt idx="26">
                  <c:v>-246742.5010462279</c:v>
                </c:pt>
                <c:pt idx="27">
                  <c:v>-231083.81746982445</c:v>
                </c:pt>
                <c:pt idx="28">
                  <c:v>-206594.58857002898</c:v>
                </c:pt>
                <c:pt idx="29">
                  <c:v>-171013.96489224627</c:v>
                </c:pt>
                <c:pt idx="30">
                  <c:v>-121567.6109271647</c:v>
                </c:pt>
                <c:pt idx="31">
                  <c:v>-54858.458401390671</c:v>
                </c:pt>
                <c:pt idx="32">
                  <c:v>33264.844566120417</c:v>
                </c:pt>
                <c:pt idx="33">
                  <c:v>147866.21461756434</c:v>
                </c:pt>
                <c:pt idx="34">
                  <c:v>295112.4311057172</c:v>
                </c:pt>
                <c:pt idx="35">
                  <c:v>482501.76222457329</c:v>
                </c:pt>
              </c:numCache>
            </c:numRef>
          </c:val>
          <c:smooth val="0"/>
          <c:extLst>
            <c:ext xmlns:c16="http://schemas.microsoft.com/office/drawing/2014/chart" uri="{C3380CC4-5D6E-409C-BE32-E72D297353CC}">
              <c16:uniqueId val="{00000001-0A90-4E06-92B1-9A0C3E94C4CF}"/>
            </c:ext>
          </c:extLst>
        </c:ser>
        <c:dLbls>
          <c:showLegendKey val="0"/>
          <c:showVal val="0"/>
          <c:showCatName val="0"/>
          <c:showSerName val="0"/>
          <c:showPercent val="0"/>
          <c:showBubbleSize val="0"/>
        </c:dLbls>
        <c:smooth val="0"/>
        <c:axId val="1933965311"/>
        <c:axId val="1933967231"/>
        <c:extLst>
          <c:ext xmlns:c15="http://schemas.microsoft.com/office/drawing/2012/chart" uri="{02D57815-91ED-43cb-92C2-25804820EDAC}">
            <c15:filteredLineSeries>
              <c15:ser>
                <c:idx val="1"/>
                <c:order val="1"/>
                <c:tx>
                  <c:strRef>
                    <c:extLst>
                      <c:ext uri="{02D57815-91ED-43cb-92C2-25804820EDAC}">
                        <c15:formulaRef>
                          <c15:sqref>'Simple SaaS Cash Flow'!$A$15</c15:sqref>
                        </c15:formulaRef>
                      </c:ext>
                    </c:extLst>
                    <c:strCache>
                      <c:ptCount val="1"/>
                      <c:pt idx="0">
                        <c:v> CAC + Onboard </c:v>
                      </c:pt>
                    </c:strCache>
                  </c:strRef>
                </c:tx>
                <c:spPr>
                  <a:ln w="28575" cap="rnd">
                    <a:solidFill>
                      <a:schemeClr val="accent2"/>
                    </a:solidFill>
                    <a:round/>
                  </a:ln>
                  <a:effectLst/>
                </c:spPr>
                <c:marker>
                  <c:symbol val="none"/>
                </c:marker>
                <c:val>
                  <c:numRef>
                    <c:extLst>
                      <c:ext uri="{02D57815-91ED-43cb-92C2-25804820EDAC}">
                        <c15:formulaRef>
                          <c15:sqref>'Simple SaaS Cash Flow'!$C$15:$AL$15</c15:sqref>
                        </c15:formulaRef>
                      </c:ext>
                    </c:extLst>
                    <c:numCache>
                      <c:formatCode>_(* #,##0_);_(* \(#,##0\);_(* "-"??_);_(@_)</c:formatCode>
                      <c:ptCount val="36"/>
                      <c:pt idx="0">
                        <c:v>-2000</c:v>
                      </c:pt>
                      <c:pt idx="1">
                        <c:v>-2310</c:v>
                      </c:pt>
                      <c:pt idx="2">
                        <c:v>-2671.2</c:v>
                      </c:pt>
                      <c:pt idx="3">
                        <c:v>-3096.366</c:v>
                      </c:pt>
                      <c:pt idx="4">
                        <c:v>-3601.3118400000003</c:v>
                      </c:pt>
                      <c:pt idx="5">
                        <c:v>-4205.8177560000004</c:v>
                      </c:pt>
                      <c:pt idx="6">
                        <c:v>-4934.8261670400007</c:v>
                      </c:pt>
                      <c:pt idx="7">
                        <c:v>-5820.0106107528018</c:v>
                      </c:pt>
                      <c:pt idx="8">
                        <c:v>-6901.847877222147</c:v>
                      </c:pt>
                      <c:pt idx="9">
                        <c:v>-8232.3707735533062</c:v>
                      </c:pt>
                      <c:pt idx="10">
                        <c:v>-9631.8738050573684</c:v>
                      </c:pt>
                      <c:pt idx="11">
                        <c:v>-11332.269988334803</c:v>
                      </c:pt>
                      <c:pt idx="12">
                        <c:v>-13409.000769154458</c:v>
                      </c:pt>
                      <c:pt idx="13">
                        <c:v>-15264.516551264482</c:v>
                      </c:pt>
                      <c:pt idx="14">
                        <c:v>-17363.387577063349</c:v>
                      </c:pt>
                      <c:pt idx="15">
                        <c:v>-19734.730223302289</c:v>
                      </c:pt>
                      <c:pt idx="16">
                        <c:v>-22410.527468285338</c:v>
                      </c:pt>
                      <c:pt idx="17">
                        <c:v>-25425.762073109185</c:v>
                      </c:pt>
                      <c:pt idx="18">
                        <c:v>-28818.512199739693</c:v>
                      </c:pt>
                      <c:pt idx="19">
                        <c:v>-32629.992845511715</c:v>
                      </c:pt>
                      <c:pt idx="20">
                        <c:v>-36904.521908273753</c:v>
                      </c:pt>
                      <c:pt idx="21">
                        <c:v>-41689.384059139593</c:v>
                      </c:pt>
                      <c:pt idx="22">
                        <c:v>-47034.558658150716</c:v>
                      </c:pt>
                      <c:pt idx="23">
                        <c:v>-52992.269421516474</c:v>
                      </c:pt>
                      <c:pt idx="24">
                        <c:v>-59616.303099206045</c:v>
                      </c:pt>
                      <c:pt idx="25">
                        <c:v>-66961.031641028239</c:v>
                      </c:pt>
                      <c:pt idx="26">
                        <c:v>-75080.056727502917</c:v>
                      </c:pt>
                      <c:pt idx="27">
                        <c:v>-84024.376528953275</c:v>
                      </c:pt>
                      <c:pt idx="28">
                        <c:v>-93839.95142347191</c:v>
                      </c:pt>
                      <c:pt idx="29">
                        <c:v>-104564.51730044014</c:v>
                      </c:pt>
                      <c:pt idx="30">
                        <c:v>-116223.46097943922</c:v>
                      </c:pt>
                      <c:pt idx="31">
                        <c:v>-128824.53095931528</c:v>
                      </c:pt>
                      <c:pt idx="32">
                        <c:v>-142351.10671004339</c:v>
                      </c:pt>
                      <c:pt idx="33">
                        <c:v>-156753.68927129483</c:v>
                      </c:pt>
                      <c:pt idx="34">
                        <c:v>-171939.20291945152</c:v>
                      </c:pt>
                      <c:pt idx="35">
                        <c:v>-187757.60958804112</c:v>
                      </c:pt>
                    </c:numCache>
                  </c:numRef>
                </c:val>
                <c:smooth val="0"/>
                <c:extLst>
                  <c:ext xmlns:c16="http://schemas.microsoft.com/office/drawing/2014/chart" uri="{C3380CC4-5D6E-409C-BE32-E72D297353CC}">
                    <c16:uniqueId val="{00000002-0A90-4E06-92B1-9A0C3E94C4C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'Simple SaaS Cash Flow'!$A$16</c15:sqref>
                        </c15:formulaRef>
                      </c:ext>
                    </c:extLst>
                    <c:strCache>
                      <c:ptCount val="1"/>
                      <c:pt idx="0">
                        <c:v> Variable Costs  </c:v>
                      </c:pt>
                    </c:strCache>
                  </c:strRef>
                </c:tx>
                <c:spPr>
                  <a:ln w="28575" cap="rnd">
                    <a:solidFill>
                      <a:schemeClr val="accent3"/>
                    </a:solidFill>
                    <a:round/>
                  </a:ln>
                  <a:effectLst/>
                </c:spPr>
                <c:marker>
                  <c:symbol val="none"/>
                </c:marker>
                <c:val>
                  <c:numRef>
                    <c:extLst xmlns:c15="http://schemas.microsoft.com/office/drawing/2012/chart">
                      <c:ext xmlns:c15="http://schemas.microsoft.com/office/drawing/2012/chart" uri="{02D57815-91ED-43cb-92C2-25804820EDAC}">
                        <c15:formulaRef>
                          <c15:sqref>'Simple SaaS Cash Flow'!$C$16:$AL$16</c15:sqref>
                        </c15:formulaRef>
                      </c:ext>
                    </c:extLst>
                    <c:numCache>
                      <c:formatCode>_(* #,##0_);_(* \(#,##0\);_(* "-"??_);_(@_)</c:formatCode>
                      <c:ptCount val="36"/>
                      <c:pt idx="0">
                        <c:v>-315</c:v>
                      </c:pt>
                      <c:pt idx="1">
                        <c:v>-333.9</c:v>
                      </c:pt>
                      <c:pt idx="2">
                        <c:v>-357.27299999999997</c:v>
                      </c:pt>
                      <c:pt idx="3">
                        <c:v>-385.85483999999997</c:v>
                      </c:pt>
                      <c:pt idx="4">
                        <c:v>-420.58177560000001</c:v>
                      </c:pt>
                      <c:pt idx="5">
                        <c:v>-462.63995316</c:v>
                      </c:pt>
                      <c:pt idx="6">
                        <c:v>-513.53034800759997</c:v>
                      </c:pt>
                      <c:pt idx="7">
                        <c:v>-575.15398976851202</c:v>
                      </c:pt>
                      <c:pt idx="8">
                        <c:v>-649.9240084384187</c:v>
                      </c:pt>
                      <c:pt idx="9">
                        <c:v>-740.91336961979732</c:v>
                      </c:pt>
                      <c:pt idx="10">
                        <c:v>-852.05037506276699</c:v>
                      </c:pt>
                      <c:pt idx="11">
                        <c:v>-988.37843507280968</c:v>
                      </c:pt>
                      <c:pt idx="12">
                        <c:v>-1156.4027690351875</c:v>
                      </c:pt>
                      <c:pt idx="13">
                        <c:v>-1352.9912397711696</c:v>
                      </c:pt>
                      <c:pt idx="14">
                        <c:v>-1582.9997505322685</c:v>
                      </c:pt>
                      <c:pt idx="15">
                        <c:v>-1852.1097081227542</c:v>
                      </c:pt>
                      <c:pt idx="16">
                        <c:v>-2166.9683585036228</c:v>
                      </c:pt>
                      <c:pt idx="17">
                        <c:v>-2535.3529794492388</c:v>
                      </c:pt>
                      <c:pt idx="18">
                        <c:v>-2966.3629859556095</c:v>
                      </c:pt>
                      <c:pt idx="19">
                        <c:v>-3470.6446935680633</c:v>
                      </c:pt>
                      <c:pt idx="20">
                        <c:v>-4060.6542914746342</c:v>
                      </c:pt>
                      <c:pt idx="21">
                        <c:v>-4750.9655210253222</c:v>
                      </c:pt>
                      <c:pt idx="22">
                        <c:v>-5558.6296595996282</c:v>
                      </c:pt>
                      <c:pt idx="23">
                        <c:v>-6503.5967017315661</c:v>
                      </c:pt>
                      <c:pt idx="24">
                        <c:v>-7609.2081410259334</c:v>
                      </c:pt>
                      <c:pt idx="25">
                        <c:v>-8902.7735250003425</c:v>
                      </c:pt>
                      <c:pt idx="26">
                        <c:v>-10416.245024250402</c:v>
                      </c:pt>
                      <c:pt idx="27">
                        <c:v>-12187.006678372971</c:v>
                      </c:pt>
                      <c:pt idx="28">
                        <c:v>-14258.797813696376</c:v>
                      </c:pt>
                      <c:pt idx="29">
                        <c:v>-16682.793442024762</c:v>
                      </c:pt>
                      <c:pt idx="30">
                        <c:v>-19518.868327168973</c:v>
                      </c:pt>
                      <c:pt idx="31">
                        <c:v>-22837.075942787698</c:v>
                      </c:pt>
                      <c:pt idx="32">
                        <c:v>-26719.378853061611</c:v>
                      </c:pt>
                      <c:pt idx="33">
                        <c:v>-31261.673258082086</c:v>
                      </c:pt>
                      <c:pt idx="34">
                        <c:v>-36576.157711956046</c:v>
                      </c:pt>
                      <c:pt idx="35">
                        <c:v>-42794.104522988579</c:v>
                      </c:pt>
                    </c:numCache>
                  </c:numRef>
                </c:val>
                <c:smooth val="0"/>
                <c:extLst xmlns:c15="http://schemas.microsoft.com/office/drawing/2012/chart">
                  <c:ext xmlns:c16="http://schemas.microsoft.com/office/drawing/2014/chart" uri="{C3380CC4-5D6E-409C-BE32-E72D297353CC}">
                    <c16:uniqueId val="{00000003-0A90-4E06-92B1-9A0C3E94C4C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'Simple SaaS Cash Flow'!$A$17</c15:sqref>
                        </c15:formulaRef>
                      </c:ext>
                    </c:extLst>
                    <c:strCache>
                      <c:ptCount val="1"/>
                      <c:pt idx="0">
                        <c:v> Fixed Costs  </c:v>
                      </c:pt>
                    </c:strCache>
                  </c:strRef>
                </c:tx>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'Simple SaaS Cash Flow'!$C$17:$AL$17</c15:sqref>
                        </c15:formulaRef>
                      </c:ext>
                    </c:extLst>
                    <c:numCache>
                      <c:formatCode>_(* #,##0_);_(* \(#,##0\);_(* "-"??_);_(@_)</c:formatCode>
                      <c:ptCount val="36"/>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numCache>
                  </c:numRef>
                </c:val>
                <c:smooth val="0"/>
                <c:extLst xmlns:c15="http://schemas.microsoft.com/office/drawing/2012/chart">
                  <c:ext xmlns:c16="http://schemas.microsoft.com/office/drawing/2014/chart" uri="{C3380CC4-5D6E-409C-BE32-E72D297353CC}">
                    <c16:uniqueId val="{00000004-0A90-4E06-92B1-9A0C3E94C4C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'Simple SaaS Cash Flow'!$A$18</c15:sqref>
                        </c15:formulaRef>
                      </c:ext>
                    </c:extLst>
                    <c:strCache>
                      <c:ptCount val="1"/>
                      <c:pt idx="0">
                        <c:v> Net Income  </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'Simple SaaS Cash Flow'!$C$18:$AL$18</c15:sqref>
                        </c15:formulaRef>
                      </c:ext>
                    </c:extLst>
                    <c:numCache>
                      <c:formatCode>_(* #,##0_);_(* \(#,##0\);_(* "-"??_);_(@_)</c:formatCode>
                      <c:ptCount val="36"/>
                      <c:pt idx="0">
                        <c:v>-9165</c:v>
                      </c:pt>
                      <c:pt idx="1">
                        <c:v>-9304.9</c:v>
                      </c:pt>
                      <c:pt idx="2">
                        <c:v>-9455.7430000000004</c:v>
                      </c:pt>
                      <c:pt idx="3">
                        <c:v>-9623.6724400000003</c:v>
                      </c:pt>
                      <c:pt idx="4">
                        <c:v>-9816.0758596000014</c:v>
                      </c:pt>
                      <c:pt idx="5">
                        <c:v>-10042.05817756</c:v>
                      </c:pt>
                      <c:pt idx="6">
                        <c:v>-10313.053034971599</c:v>
                      </c:pt>
                      <c:pt idx="7">
                        <c:v>-10643.624702836192</c:v>
                      </c:pt>
                      <c:pt idx="8">
                        <c:v>-11052.531801276378</c:v>
                      </c:pt>
                      <c:pt idx="9">
                        <c:v>-11564.150446975131</c:v>
                      </c:pt>
                      <c:pt idx="10">
                        <c:v>-11963.420429492466</c:v>
                      </c:pt>
                      <c:pt idx="11">
                        <c:v>-12436.864072679515</c:v>
                      </c:pt>
                      <c:pt idx="12">
                        <c:v>-13001.375847837771</c:v>
                      </c:pt>
                      <c:pt idx="13">
                        <c:v>-13087.595393323958</c:v>
                      </c:pt>
                      <c:pt idx="14">
                        <c:v>-13116.389822272933</c:v>
                      </c:pt>
                      <c:pt idx="15">
                        <c:v>-13065.742850197503</c:v>
                      </c:pt>
                      <c:pt idx="16">
                        <c:v>-12907.812241752734</c:v>
                      </c:pt>
                      <c:pt idx="17">
                        <c:v>-12607.585258066036</c:v>
                      </c:pt>
                      <c:pt idx="18">
                        <c:v>-12121.245326139207</c:v>
                      </c:pt>
                      <c:pt idx="19">
                        <c:v>-11394.190603399142</c:v>
                      </c:pt>
                      <c:pt idx="20">
                        <c:v>-10358.633285002044</c:v>
                      </c:pt>
                      <c:pt idx="21">
                        <c:v>-8930.6943699116855</c:v>
                      </c:pt>
                      <c:pt idx="22">
                        <c:v>-7006.891721754062</c:v>
                      </c:pt>
                      <c:pt idx="23">
                        <c:v>-4459.8991059323771</c:v>
                      </c:pt>
                      <c:pt idx="24">
                        <c:v>-1133.4298299726506</c:v>
                      </c:pt>
                      <c:pt idx="25">
                        <c:v>3163.9300839748503</c:v>
                      </c:pt>
                      <c:pt idx="26">
                        <c:v>8666.1484907506929</c:v>
                      </c:pt>
                      <c:pt idx="27">
                        <c:v>15658.683576403462</c:v>
                      </c:pt>
                      <c:pt idx="28">
                        <c:v>24489.228899795475</c:v>
                      </c:pt>
                      <c:pt idx="29">
                        <c:v>35580.623677782714</c:v>
                      </c:pt>
                      <c:pt idx="30">
                        <c:v>49446.353965081558</c:v>
                      </c:pt>
                      <c:pt idx="31">
                        <c:v>66709.152525774029</c:v>
                      </c:pt>
                      <c:pt idx="32">
                        <c:v>88123.302967511088</c:v>
                      </c:pt>
                      <c:pt idx="33">
                        <c:v>114601.37005144394</c:v>
                      </c:pt>
                      <c:pt idx="34">
                        <c:v>147246.21648815289</c:v>
                      </c:pt>
                      <c:pt idx="35">
                        <c:v>187389.33111885609</c:v>
                      </c:pt>
                    </c:numCache>
                  </c:numRef>
                </c:val>
                <c:smooth val="0"/>
                <c:extLst xmlns:c15="http://schemas.microsoft.com/office/drawing/2012/chart">
                  <c:ext xmlns:c16="http://schemas.microsoft.com/office/drawing/2014/chart" uri="{C3380CC4-5D6E-409C-BE32-E72D297353CC}">
                    <c16:uniqueId val="{00000005-0A90-4E06-92B1-9A0C3E94C4CF}"/>
                  </c:ext>
                </c:extLst>
              </c15:ser>
            </c15:filteredLineSeries>
          </c:ext>
        </c:extLst>
      </c:lineChart>
      <c:catAx>
        <c:axId val="19339653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967231"/>
        <c:crosses val="autoZero"/>
        <c:auto val="1"/>
        <c:lblAlgn val="ctr"/>
        <c:lblOffset val="100"/>
        <c:noMultiLvlLbl val="0"/>
      </c:catAx>
      <c:valAx>
        <c:axId val="193396723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33965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svg"/><Relationship Id="rId1" Type="http://schemas.openxmlformats.org/officeDocument/2006/relationships/image" Target="../media/image11.svg"/><Relationship Id="rId6" Type="http://schemas.openxmlformats.org/officeDocument/2006/relationships/image" Target="../media/image16.sv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svg"/><Relationship Id="rId1" Type="http://schemas.openxmlformats.org/officeDocument/2006/relationships/image" Target="../media/image11.svg"/><Relationship Id="rId6" Type="http://schemas.openxmlformats.org/officeDocument/2006/relationships/image" Target="../media/image16.sv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55F44-4202-4C7E-A7B8-2FA8BA8EBC13}" type="doc">
      <dgm:prSet loTypeId="urn:microsoft.com/office/officeart/2008/layout/CircularPictureCallout" loCatId="picture" qsTypeId="urn:microsoft.com/office/officeart/2005/8/quickstyle/simple1" qsCatId="simple" csTypeId="urn:microsoft.com/office/officeart/2005/8/colors/accent0_1" csCatId="mainScheme" phldr="1"/>
      <dgm:spPr/>
    </dgm:pt>
    <dgm:pt modelId="{9CCF6C81-EA40-426A-803C-50537EA88F52}">
      <dgm:prSet phldrT="[Text]"/>
      <dgm:spPr/>
      <dgm:t>
        <a:bodyPr/>
        <a:lstStyle/>
        <a:p>
          <a:r>
            <a:rPr lang="en-US" b="1" dirty="0"/>
            <a:t>NOT TRUE: </a:t>
          </a:r>
          <a:br>
            <a:rPr lang="en-US" b="1" dirty="0"/>
          </a:br>
          <a:r>
            <a:rPr lang="en-US" b="1" dirty="0"/>
            <a:t>I need to be an Excel Ninja to create a financial model </a:t>
          </a:r>
        </a:p>
      </dgm:t>
    </dgm:pt>
    <dgm:pt modelId="{FF73B6AE-E655-4EE4-A496-4DD791E03351}" type="parTrans" cxnId="{F62FB41E-F1A1-43AF-ADC9-FEB91E0D9B20}">
      <dgm:prSet/>
      <dgm:spPr/>
      <dgm:t>
        <a:bodyPr/>
        <a:lstStyle/>
        <a:p>
          <a:endParaRPr lang="en-US"/>
        </a:p>
      </dgm:t>
    </dgm:pt>
    <dgm:pt modelId="{5F6F8883-4FA9-4A0F-BF9E-F36615E60779}" type="sibTrans" cxnId="{F62FB41E-F1A1-43AF-ADC9-FEB91E0D9B20}">
      <dgm:prSet/>
      <dgm:spPr>
        <a:solidFill>
          <a:schemeClr val="tx2"/>
        </a:solidFill>
      </dgm:spPr>
      <dgm:t>
        <a:bodyPr/>
        <a:lstStyle/>
        <a:p>
          <a:endParaRPr lang="en-US">
            <a:solidFill>
              <a:srgbClr val="1A3A6E"/>
            </a:solidFill>
            <a:highlight>
              <a:srgbClr val="1A3A6E"/>
            </a:highlight>
          </a:endParaRPr>
        </a:p>
      </dgm:t>
      <dgm:extLst>
        <a:ext uri="{E40237B7-FDA0-4F09-8148-C483321AD2D9}">
          <dgm14:cNvPr xmlns:dgm14="http://schemas.microsoft.com/office/drawing/2010/diagram" id="0" name="" descr="Martial Arts with solid fill"/>
        </a:ext>
      </dgm:extLst>
    </dgm:pt>
    <dgm:pt modelId="{FF678AD8-01C9-48DB-8662-A016691647BC}">
      <dgm:prSet custT="1"/>
      <dgm:spPr/>
      <dgm:t>
        <a:bodyPr/>
        <a:lstStyle/>
        <a:p>
          <a:pPr algn="ctr"/>
          <a:r>
            <a:rPr lang="en-US" sz="1600" b="1" dirty="0"/>
            <a:t>Financial models generate value (sales and client feedback)</a:t>
          </a:r>
        </a:p>
      </dgm:t>
    </dgm:pt>
    <dgm:pt modelId="{0D356F97-5BDC-415F-A5AD-18EDC30F639D}" type="parTrans" cxnId="{36A4E882-7203-40FE-B9FB-EF72D078074E}">
      <dgm:prSet/>
      <dgm:spPr/>
      <dgm:t>
        <a:bodyPr/>
        <a:lstStyle/>
        <a:p>
          <a:endParaRPr lang="en-US"/>
        </a:p>
      </dgm:t>
    </dgm:pt>
    <dgm:pt modelId="{FB0549C1-241D-4D3D-93C8-F8B27A468A71}" type="sibTrans" cxnId="{36A4E882-7203-40FE-B9FB-EF72D078074E}">
      <dgm:prSet/>
      <dgm:spPr>
        <a:solidFill>
          <a:srgbClr val="0047AB"/>
        </a:solidFill>
        <a:ln>
          <a:solidFill>
            <a:schemeClr val="tx1">
              <a:lumMod val="95000"/>
              <a:lumOff val="5000"/>
            </a:schemeClr>
          </a:solidFill>
        </a:ln>
      </dgm:spPr>
      <dgm:t>
        <a:bodyPr/>
        <a:lstStyle/>
        <a:p>
          <a:endParaRPr lang="en-US"/>
        </a:p>
      </dgm:t>
      <dgm:extLst>
        <a:ext uri="{E40237B7-FDA0-4F09-8148-C483321AD2D9}">
          <dgm14:cNvPr xmlns:dgm14="http://schemas.microsoft.com/office/drawing/2010/diagram" id="0" name="" descr="Upward trend with solid fill"/>
        </a:ext>
      </dgm:extLst>
    </dgm:pt>
    <dgm:pt modelId="{C7F26EB9-A1A4-4FD9-9A82-BBAE10278116}">
      <dgm:prSet custT="1"/>
      <dgm:spPr/>
      <dgm:t>
        <a:bodyPr/>
        <a:lstStyle/>
        <a:p>
          <a:pPr algn="ctr"/>
          <a:r>
            <a:rPr lang="en-US" sz="1600" b="1" dirty="0"/>
            <a:t>Eventually the model will be done and everyone will like it </a:t>
          </a:r>
        </a:p>
      </dgm:t>
    </dgm:pt>
    <dgm:pt modelId="{290EB611-4BAE-43F6-AD9A-23EB120B9AEB}" type="parTrans" cxnId="{E94A027B-D1D7-4715-AD96-4F1E9D1FA291}">
      <dgm:prSet/>
      <dgm:spPr/>
      <dgm:t>
        <a:bodyPr/>
        <a:lstStyle/>
        <a:p>
          <a:endParaRPr lang="en-US"/>
        </a:p>
      </dgm:t>
    </dgm:pt>
    <dgm:pt modelId="{04E01F15-DCA0-4D56-8755-6B8AC5948E4A}" type="sibTrans" cxnId="{E94A027B-D1D7-4715-AD96-4F1E9D1FA291}">
      <dgm:prSet/>
      <dgm:spPr>
        <a:solidFill>
          <a:srgbClr val="0047AB"/>
        </a:solidFill>
      </dgm:spPr>
      <dgm:t>
        <a:bodyPr/>
        <a:lstStyle/>
        <a:p>
          <a:endParaRPr lang="en-US"/>
        </a:p>
      </dgm:t>
      <dgm:extLst>
        <a:ext uri="{E40237B7-FDA0-4F09-8148-C483321AD2D9}">
          <dgm14:cNvPr xmlns:dgm14="http://schemas.microsoft.com/office/drawing/2010/diagram" id="0" name="" descr="Hourglass 90% with solid fill"/>
        </a:ext>
      </dgm:extLst>
    </dgm:pt>
    <dgm:pt modelId="{3BD2EE4E-7FEC-4B84-854E-322A049E1F2E}">
      <dgm:prSet custT="1"/>
      <dgm:spPr/>
      <dgm:t>
        <a:bodyPr/>
        <a:lstStyle/>
        <a:p>
          <a:pPr algn="ctr"/>
          <a:r>
            <a:rPr lang="en-US" sz="1600" b="1" dirty="0"/>
            <a:t>Financial Models are good predictors for the future </a:t>
          </a:r>
        </a:p>
      </dgm:t>
    </dgm:pt>
    <dgm:pt modelId="{F727402B-1973-4DC5-ADE8-83E7A56C5D19}" type="parTrans" cxnId="{30EF2AD0-BB08-4360-A24F-63F664335BB5}">
      <dgm:prSet/>
      <dgm:spPr/>
      <dgm:t>
        <a:bodyPr/>
        <a:lstStyle/>
        <a:p>
          <a:endParaRPr lang="en-US"/>
        </a:p>
      </dgm:t>
    </dgm:pt>
    <dgm:pt modelId="{A3DD9ECF-652B-471F-A121-F85E25DD1553}" type="sibTrans" cxnId="{30EF2AD0-BB08-4360-A24F-63F664335BB5}">
      <dgm:prSet/>
      <dgm:spPr>
        <a:solidFill>
          <a:srgbClr val="1A3A6E"/>
        </a:solidFill>
      </dgm:spPr>
      <dgm:t>
        <a:bodyPr/>
        <a:lstStyle/>
        <a:p>
          <a:endParaRPr lang="en-US"/>
        </a:p>
      </dgm:t>
      <dgm:extLst>
        <a:ext uri="{E40237B7-FDA0-4F09-8148-C483321AD2D9}">
          <dgm14:cNvPr xmlns:dgm14="http://schemas.microsoft.com/office/drawing/2010/diagram" id="0" name="" descr="Artificial Intelligence with solid fill"/>
        </a:ext>
      </dgm:extLst>
    </dgm:pt>
    <dgm:pt modelId="{663B0442-3DAE-424F-B62E-42F3EBEB138C}" type="pres">
      <dgm:prSet presAssocID="{EF455F44-4202-4C7E-A7B8-2FA8BA8EBC13}" presName="Name0" presStyleCnt="0">
        <dgm:presLayoutVars>
          <dgm:chMax val="7"/>
          <dgm:chPref val="7"/>
          <dgm:dir/>
        </dgm:presLayoutVars>
      </dgm:prSet>
      <dgm:spPr/>
    </dgm:pt>
    <dgm:pt modelId="{01354BE8-595A-4421-9B59-F5B8F1131942}" type="pres">
      <dgm:prSet presAssocID="{EF455F44-4202-4C7E-A7B8-2FA8BA8EBC13}" presName="Name1" presStyleCnt="0"/>
      <dgm:spPr/>
    </dgm:pt>
    <dgm:pt modelId="{A33A726B-C2C9-4FFE-A40E-EBD4054315EC}" type="pres">
      <dgm:prSet presAssocID="{5F6F8883-4FA9-4A0F-BF9E-F36615E60779}" presName="picture_1" presStyleCnt="0"/>
      <dgm:spPr/>
    </dgm:pt>
    <dgm:pt modelId="{2ECB5B4D-0020-47C1-9497-3C98CAF1D698}" type="pres">
      <dgm:prSet presAssocID="{5F6F8883-4FA9-4A0F-BF9E-F36615E60779}" presName="pictureRepeatNode" presStyleLbl="alignImgPlac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pt>
    <dgm:pt modelId="{373C9230-6B33-47C2-BCBE-31C3340AFF0E}" type="pres">
      <dgm:prSet presAssocID="{9CCF6C81-EA40-426A-803C-50537EA88F52}" presName="text_1" presStyleLbl="node1" presStyleIdx="0" presStyleCnt="0" custScaleX="45993" custScaleY="68338" custLinFactNeighborX="36664" custLinFactNeighborY="-8650">
        <dgm:presLayoutVars>
          <dgm:bulletEnabled val="1"/>
        </dgm:presLayoutVars>
      </dgm:prSet>
      <dgm:spPr/>
    </dgm:pt>
    <dgm:pt modelId="{40F37B25-1F9C-4865-8F3D-7FF0474F193D}" type="pres">
      <dgm:prSet presAssocID="{FB0549C1-241D-4D3D-93C8-F8B27A468A71}" presName="picture_2" presStyleCnt="0"/>
      <dgm:spPr/>
    </dgm:pt>
    <dgm:pt modelId="{520ED8D0-CFDF-4E45-B830-B5FABDA65C72}" type="pres">
      <dgm:prSet presAssocID="{FB0549C1-241D-4D3D-93C8-F8B27A468A71}" presName="pictureRepeatNode" presStyleLbl="alignImgPlac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50067B1-6D3F-48E8-8B48-11949C5F7666}" type="pres">
      <dgm:prSet presAssocID="{FF678AD8-01C9-48DB-8662-A016691647BC}" presName="line_2" presStyleLbl="parChTrans1D1" presStyleIdx="0" presStyleCnt="3"/>
      <dgm:spPr/>
    </dgm:pt>
    <dgm:pt modelId="{0507852E-A37E-411A-B19F-50C637591D94}" type="pres">
      <dgm:prSet presAssocID="{FF678AD8-01C9-48DB-8662-A016691647BC}" presName="textparent_2" presStyleLbl="node1" presStyleIdx="0" presStyleCnt="0"/>
      <dgm:spPr/>
    </dgm:pt>
    <dgm:pt modelId="{ED0B760D-1599-49AC-9F9E-2C5FAFD1E469}" type="pres">
      <dgm:prSet presAssocID="{FF678AD8-01C9-48DB-8662-A016691647BC}" presName="text_2" presStyleLbl="revTx" presStyleIdx="0" presStyleCnt="3" custScaleX="136138">
        <dgm:presLayoutVars>
          <dgm:bulletEnabled val="1"/>
        </dgm:presLayoutVars>
      </dgm:prSet>
      <dgm:spPr/>
    </dgm:pt>
    <dgm:pt modelId="{69825DB4-B5AA-464B-83AB-CFDEDAA0D223}" type="pres">
      <dgm:prSet presAssocID="{04E01F15-DCA0-4D56-8755-6B8AC5948E4A}" presName="picture_3" presStyleCnt="0"/>
      <dgm:spPr/>
    </dgm:pt>
    <dgm:pt modelId="{E094046A-D7CE-4854-B5CF-5919835157AA}" type="pres">
      <dgm:prSet presAssocID="{04E01F15-DCA0-4D56-8755-6B8AC5948E4A}" presName="pictureRepeatNode" presStyleLbl="alignImgPlac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F08D2A63-CC60-4F3F-8638-F6A01D1EE29C}" type="pres">
      <dgm:prSet presAssocID="{C7F26EB9-A1A4-4FD9-9A82-BBAE10278116}" presName="line_3" presStyleLbl="parChTrans1D1" presStyleIdx="1" presStyleCnt="3"/>
      <dgm:spPr/>
    </dgm:pt>
    <dgm:pt modelId="{F0A99C84-C71A-4059-AAA6-C22A255C0B02}" type="pres">
      <dgm:prSet presAssocID="{C7F26EB9-A1A4-4FD9-9A82-BBAE10278116}" presName="textparent_3" presStyleLbl="node1" presStyleIdx="0" presStyleCnt="0"/>
      <dgm:spPr/>
    </dgm:pt>
    <dgm:pt modelId="{460A38DF-18A9-4A21-975A-3079BC54DBF4}" type="pres">
      <dgm:prSet presAssocID="{C7F26EB9-A1A4-4FD9-9A82-BBAE10278116}" presName="text_3" presStyleLbl="revTx" presStyleIdx="1" presStyleCnt="3" custScaleX="136138">
        <dgm:presLayoutVars>
          <dgm:bulletEnabled val="1"/>
        </dgm:presLayoutVars>
      </dgm:prSet>
      <dgm:spPr/>
    </dgm:pt>
    <dgm:pt modelId="{C5C0C1E9-998C-4D00-BCDF-B24EA75CB568}" type="pres">
      <dgm:prSet presAssocID="{A3DD9ECF-652B-471F-A121-F85E25DD1553}" presName="picture_4" presStyleCnt="0"/>
      <dgm:spPr/>
    </dgm:pt>
    <dgm:pt modelId="{B7DCEDEF-5605-4ECE-BD85-210281226501}" type="pres">
      <dgm:prSet presAssocID="{A3DD9ECF-652B-471F-A121-F85E25DD1553}" presName="pictureRepeatNode" presStyleLbl="alignImgPlac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946DD4D3-3C9D-493A-919A-42284BD3DBBE}" type="pres">
      <dgm:prSet presAssocID="{3BD2EE4E-7FEC-4B84-854E-322A049E1F2E}" presName="line_4" presStyleLbl="parChTrans1D1" presStyleIdx="2" presStyleCnt="3"/>
      <dgm:spPr/>
    </dgm:pt>
    <dgm:pt modelId="{E97B5C61-7783-47CF-B8B0-FEFBBB73CFA6}" type="pres">
      <dgm:prSet presAssocID="{3BD2EE4E-7FEC-4B84-854E-322A049E1F2E}" presName="textparent_4" presStyleLbl="node1" presStyleIdx="0" presStyleCnt="0"/>
      <dgm:spPr/>
    </dgm:pt>
    <dgm:pt modelId="{D0745D0D-27ED-4EF4-9516-174192D915DA}" type="pres">
      <dgm:prSet presAssocID="{3BD2EE4E-7FEC-4B84-854E-322A049E1F2E}" presName="text_4" presStyleLbl="revTx" presStyleIdx="2" presStyleCnt="3" custScaleX="136138">
        <dgm:presLayoutVars>
          <dgm:bulletEnabled val="1"/>
        </dgm:presLayoutVars>
      </dgm:prSet>
      <dgm:spPr/>
    </dgm:pt>
  </dgm:ptLst>
  <dgm:cxnLst>
    <dgm:cxn modelId="{E68A7000-73FF-4839-8CA8-2194D6976DFF}" type="presOf" srcId="{C7F26EB9-A1A4-4FD9-9A82-BBAE10278116}" destId="{460A38DF-18A9-4A21-975A-3079BC54DBF4}" srcOrd="0" destOrd="0" presId="urn:microsoft.com/office/officeart/2008/layout/CircularPictureCallout"/>
    <dgm:cxn modelId="{F62FB41E-F1A1-43AF-ADC9-FEB91E0D9B20}" srcId="{EF455F44-4202-4C7E-A7B8-2FA8BA8EBC13}" destId="{9CCF6C81-EA40-426A-803C-50537EA88F52}" srcOrd="0" destOrd="0" parTransId="{FF73B6AE-E655-4EE4-A496-4DD791E03351}" sibTransId="{5F6F8883-4FA9-4A0F-BF9E-F36615E60779}"/>
    <dgm:cxn modelId="{F2FAA73F-E5A1-48B0-B261-D6CBB8F02113}" type="presOf" srcId="{FF678AD8-01C9-48DB-8662-A016691647BC}" destId="{ED0B760D-1599-49AC-9F9E-2C5FAFD1E469}" srcOrd="0" destOrd="0" presId="urn:microsoft.com/office/officeart/2008/layout/CircularPictureCallout"/>
    <dgm:cxn modelId="{37C94C45-E86A-404A-8A94-1D75FE19B2A2}" type="presOf" srcId="{04E01F15-DCA0-4D56-8755-6B8AC5948E4A}" destId="{E094046A-D7CE-4854-B5CF-5919835157AA}" srcOrd="0" destOrd="0" presId="urn:microsoft.com/office/officeart/2008/layout/CircularPictureCallout"/>
    <dgm:cxn modelId="{37B2D869-57D2-4281-A8C2-BB13EFFDA69E}" type="presOf" srcId="{A3DD9ECF-652B-471F-A121-F85E25DD1553}" destId="{B7DCEDEF-5605-4ECE-BD85-210281226501}" srcOrd="0" destOrd="0" presId="urn:microsoft.com/office/officeart/2008/layout/CircularPictureCallout"/>
    <dgm:cxn modelId="{B6B51878-8BBE-4D55-AB7C-881269ED6BBB}" type="presOf" srcId="{EF455F44-4202-4C7E-A7B8-2FA8BA8EBC13}" destId="{663B0442-3DAE-424F-B62E-42F3EBEB138C}" srcOrd="0" destOrd="0" presId="urn:microsoft.com/office/officeart/2008/layout/CircularPictureCallout"/>
    <dgm:cxn modelId="{E94A027B-D1D7-4715-AD96-4F1E9D1FA291}" srcId="{EF455F44-4202-4C7E-A7B8-2FA8BA8EBC13}" destId="{C7F26EB9-A1A4-4FD9-9A82-BBAE10278116}" srcOrd="2" destOrd="0" parTransId="{290EB611-4BAE-43F6-AD9A-23EB120B9AEB}" sibTransId="{04E01F15-DCA0-4D56-8755-6B8AC5948E4A}"/>
    <dgm:cxn modelId="{36A4E882-7203-40FE-B9FB-EF72D078074E}" srcId="{EF455F44-4202-4C7E-A7B8-2FA8BA8EBC13}" destId="{FF678AD8-01C9-48DB-8662-A016691647BC}" srcOrd="1" destOrd="0" parTransId="{0D356F97-5BDC-415F-A5AD-18EDC30F639D}" sibTransId="{FB0549C1-241D-4D3D-93C8-F8B27A468A71}"/>
    <dgm:cxn modelId="{0ED81AB9-5E0C-4D2E-8A31-F11B275E3CBA}" type="presOf" srcId="{3BD2EE4E-7FEC-4B84-854E-322A049E1F2E}" destId="{D0745D0D-27ED-4EF4-9516-174192D915DA}" srcOrd="0" destOrd="0" presId="urn:microsoft.com/office/officeart/2008/layout/CircularPictureCallout"/>
    <dgm:cxn modelId="{A5C7C4CC-F1B1-42F2-948B-5125E361380D}" type="presOf" srcId="{9CCF6C81-EA40-426A-803C-50537EA88F52}" destId="{373C9230-6B33-47C2-BCBE-31C3340AFF0E}" srcOrd="0" destOrd="0" presId="urn:microsoft.com/office/officeart/2008/layout/CircularPictureCallout"/>
    <dgm:cxn modelId="{30EF2AD0-BB08-4360-A24F-63F664335BB5}" srcId="{EF455F44-4202-4C7E-A7B8-2FA8BA8EBC13}" destId="{3BD2EE4E-7FEC-4B84-854E-322A049E1F2E}" srcOrd="3" destOrd="0" parTransId="{F727402B-1973-4DC5-ADE8-83E7A56C5D19}" sibTransId="{A3DD9ECF-652B-471F-A121-F85E25DD1553}"/>
    <dgm:cxn modelId="{7C8D9DF3-AACD-4138-A892-B1C4986D44CE}" type="presOf" srcId="{FB0549C1-241D-4D3D-93C8-F8B27A468A71}" destId="{520ED8D0-CFDF-4E45-B830-B5FABDA65C72}" srcOrd="0" destOrd="0" presId="urn:microsoft.com/office/officeart/2008/layout/CircularPictureCallout"/>
    <dgm:cxn modelId="{807D80F8-6106-4432-BDB6-5009EFF1446B}" type="presOf" srcId="{5F6F8883-4FA9-4A0F-BF9E-F36615E60779}" destId="{2ECB5B4D-0020-47C1-9497-3C98CAF1D698}" srcOrd="0" destOrd="0" presId="urn:microsoft.com/office/officeart/2008/layout/CircularPictureCallout"/>
    <dgm:cxn modelId="{4C179667-B6D7-4E60-A514-4ABC44FCDD17}" type="presParOf" srcId="{663B0442-3DAE-424F-B62E-42F3EBEB138C}" destId="{01354BE8-595A-4421-9B59-F5B8F1131942}" srcOrd="0" destOrd="0" presId="urn:microsoft.com/office/officeart/2008/layout/CircularPictureCallout"/>
    <dgm:cxn modelId="{F04EA266-572A-423F-955A-D3E0FA30891D}" type="presParOf" srcId="{01354BE8-595A-4421-9B59-F5B8F1131942}" destId="{A33A726B-C2C9-4FFE-A40E-EBD4054315EC}" srcOrd="0" destOrd="0" presId="urn:microsoft.com/office/officeart/2008/layout/CircularPictureCallout"/>
    <dgm:cxn modelId="{C54BD843-17C5-4367-A4BB-6D538489F512}" type="presParOf" srcId="{A33A726B-C2C9-4FFE-A40E-EBD4054315EC}" destId="{2ECB5B4D-0020-47C1-9497-3C98CAF1D698}" srcOrd="0" destOrd="0" presId="urn:microsoft.com/office/officeart/2008/layout/CircularPictureCallout"/>
    <dgm:cxn modelId="{42256337-8F8C-4339-AC98-D129CDA08CE9}" type="presParOf" srcId="{01354BE8-595A-4421-9B59-F5B8F1131942}" destId="{373C9230-6B33-47C2-BCBE-31C3340AFF0E}" srcOrd="1" destOrd="0" presId="urn:microsoft.com/office/officeart/2008/layout/CircularPictureCallout"/>
    <dgm:cxn modelId="{654703A3-4F87-42AA-8DF7-F418CF69A543}" type="presParOf" srcId="{01354BE8-595A-4421-9B59-F5B8F1131942}" destId="{40F37B25-1F9C-4865-8F3D-7FF0474F193D}" srcOrd="2" destOrd="0" presId="urn:microsoft.com/office/officeart/2008/layout/CircularPictureCallout"/>
    <dgm:cxn modelId="{CB5682EC-3608-4410-9DB7-C103AF5F42D5}" type="presParOf" srcId="{40F37B25-1F9C-4865-8F3D-7FF0474F193D}" destId="{520ED8D0-CFDF-4E45-B830-B5FABDA65C72}" srcOrd="0" destOrd="0" presId="urn:microsoft.com/office/officeart/2008/layout/CircularPictureCallout"/>
    <dgm:cxn modelId="{F52C6DC3-D6CA-4B8C-A041-E35486D7E948}" type="presParOf" srcId="{01354BE8-595A-4421-9B59-F5B8F1131942}" destId="{850067B1-6D3F-48E8-8B48-11949C5F7666}" srcOrd="3" destOrd="0" presId="urn:microsoft.com/office/officeart/2008/layout/CircularPictureCallout"/>
    <dgm:cxn modelId="{8E0BC99F-C524-4C18-9B1A-DCD4331C4BD9}" type="presParOf" srcId="{01354BE8-595A-4421-9B59-F5B8F1131942}" destId="{0507852E-A37E-411A-B19F-50C637591D94}" srcOrd="4" destOrd="0" presId="urn:microsoft.com/office/officeart/2008/layout/CircularPictureCallout"/>
    <dgm:cxn modelId="{552B6D1C-63A1-40AB-BB76-96FBD4BE8BA8}" type="presParOf" srcId="{0507852E-A37E-411A-B19F-50C637591D94}" destId="{ED0B760D-1599-49AC-9F9E-2C5FAFD1E469}" srcOrd="0" destOrd="0" presId="urn:microsoft.com/office/officeart/2008/layout/CircularPictureCallout"/>
    <dgm:cxn modelId="{2257E23A-05D4-4797-8354-1AAB45172DEA}" type="presParOf" srcId="{01354BE8-595A-4421-9B59-F5B8F1131942}" destId="{69825DB4-B5AA-464B-83AB-CFDEDAA0D223}" srcOrd="5" destOrd="0" presId="urn:microsoft.com/office/officeart/2008/layout/CircularPictureCallout"/>
    <dgm:cxn modelId="{EB75B8DE-DDD3-4252-9EE2-F043C89A11A5}" type="presParOf" srcId="{69825DB4-B5AA-464B-83AB-CFDEDAA0D223}" destId="{E094046A-D7CE-4854-B5CF-5919835157AA}" srcOrd="0" destOrd="0" presId="urn:microsoft.com/office/officeart/2008/layout/CircularPictureCallout"/>
    <dgm:cxn modelId="{BA7FEF87-D513-4AAF-AE62-AF9B020C76B6}" type="presParOf" srcId="{01354BE8-595A-4421-9B59-F5B8F1131942}" destId="{F08D2A63-CC60-4F3F-8638-F6A01D1EE29C}" srcOrd="6" destOrd="0" presId="urn:microsoft.com/office/officeart/2008/layout/CircularPictureCallout"/>
    <dgm:cxn modelId="{2AC7ED90-61F8-4FBF-909C-49935D36B958}" type="presParOf" srcId="{01354BE8-595A-4421-9B59-F5B8F1131942}" destId="{F0A99C84-C71A-4059-AAA6-C22A255C0B02}" srcOrd="7" destOrd="0" presId="urn:microsoft.com/office/officeart/2008/layout/CircularPictureCallout"/>
    <dgm:cxn modelId="{A2A146DE-E604-40DE-B3E0-F2C9973051A7}" type="presParOf" srcId="{F0A99C84-C71A-4059-AAA6-C22A255C0B02}" destId="{460A38DF-18A9-4A21-975A-3079BC54DBF4}" srcOrd="0" destOrd="0" presId="urn:microsoft.com/office/officeart/2008/layout/CircularPictureCallout"/>
    <dgm:cxn modelId="{2737AE83-8936-4858-B68A-CFE06FF55510}" type="presParOf" srcId="{01354BE8-595A-4421-9B59-F5B8F1131942}" destId="{C5C0C1E9-998C-4D00-BCDF-B24EA75CB568}" srcOrd="8" destOrd="0" presId="urn:microsoft.com/office/officeart/2008/layout/CircularPictureCallout"/>
    <dgm:cxn modelId="{A4ABC67F-4265-4F97-9BAC-E5088077E504}" type="presParOf" srcId="{C5C0C1E9-998C-4D00-BCDF-B24EA75CB568}" destId="{B7DCEDEF-5605-4ECE-BD85-210281226501}" srcOrd="0" destOrd="0" presId="urn:microsoft.com/office/officeart/2008/layout/CircularPictureCallout"/>
    <dgm:cxn modelId="{86731675-9B7F-478F-B7E3-0C56E81578D0}" type="presParOf" srcId="{01354BE8-595A-4421-9B59-F5B8F1131942}" destId="{946DD4D3-3C9D-493A-919A-42284BD3DBBE}" srcOrd="9" destOrd="0" presId="urn:microsoft.com/office/officeart/2008/layout/CircularPictureCallout"/>
    <dgm:cxn modelId="{34E27272-2DEC-482D-AE07-BAE935FB1A4A}" type="presParOf" srcId="{01354BE8-595A-4421-9B59-F5B8F1131942}" destId="{E97B5C61-7783-47CF-B8B0-FEFBBB73CFA6}" srcOrd="10" destOrd="0" presId="urn:microsoft.com/office/officeart/2008/layout/CircularPictureCallout"/>
    <dgm:cxn modelId="{F09D4DBC-940F-471A-B7A6-8C99A05D056D}" type="presParOf" srcId="{E97B5C61-7783-47CF-B8B0-FEFBBB73CFA6}" destId="{D0745D0D-27ED-4EF4-9516-174192D915DA}"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FEAE9-A65B-4AF5-99AC-4536C443E629}"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CAFB03F3-B292-47E8-84D0-9B9FE0DFDD97}">
      <dgm:prSet phldrT="[Text]"/>
      <dgm:spPr/>
      <dgm:t>
        <a:bodyPr/>
        <a:lstStyle/>
        <a:p>
          <a:pPr algn="l"/>
          <a:r>
            <a:rPr lang="en-US" b="1" dirty="0"/>
            <a:t>Choose Simplicity over Complexity in your use of Formulae</a:t>
          </a:r>
        </a:p>
      </dgm:t>
    </dgm:pt>
    <dgm:pt modelId="{94FE8928-A1B6-434C-BE65-58D3A964490F}" type="parTrans" cxnId="{33822FF6-4BF1-4769-91D6-9F20E3C26559}">
      <dgm:prSet/>
      <dgm:spPr/>
      <dgm:t>
        <a:bodyPr/>
        <a:lstStyle/>
        <a:p>
          <a:endParaRPr lang="en-US"/>
        </a:p>
      </dgm:t>
    </dgm:pt>
    <dgm:pt modelId="{DA88B838-872B-4382-9BFB-E8B6ADF5BF05}" type="sibTrans" cxnId="{33822FF6-4BF1-4769-91D6-9F20E3C26559}">
      <dgm:prSet/>
      <dgm:spPr/>
      <dgm:t>
        <a:bodyPr/>
        <a:lstStyle/>
        <a:p>
          <a:endParaRPr lang="en-US"/>
        </a:p>
      </dgm:t>
    </dgm:pt>
    <dgm:pt modelId="{B28C6E3D-E19C-476E-BA5D-4228DF21328F}">
      <dgm:prSet/>
      <dgm:spPr/>
      <dgm:t>
        <a:bodyPr/>
        <a:lstStyle/>
        <a:p>
          <a:pPr algn="l"/>
          <a:r>
            <a:rPr lang="en-US" b="1" dirty="0"/>
            <a:t>The way you read a book – left to right and top to bottom </a:t>
          </a:r>
        </a:p>
      </dgm:t>
    </dgm:pt>
    <dgm:pt modelId="{B38E6212-A5DD-4C23-A372-71C53E3200AF}" type="parTrans" cxnId="{678FD528-F95A-4167-A985-1E57F2076F9C}">
      <dgm:prSet/>
      <dgm:spPr/>
      <dgm:t>
        <a:bodyPr/>
        <a:lstStyle/>
        <a:p>
          <a:endParaRPr lang="en-US"/>
        </a:p>
      </dgm:t>
    </dgm:pt>
    <dgm:pt modelId="{8B4E3C17-7583-4393-A14D-A7046CC3BD07}" type="sibTrans" cxnId="{678FD528-F95A-4167-A985-1E57F2076F9C}">
      <dgm:prSet/>
      <dgm:spPr/>
      <dgm:t>
        <a:bodyPr/>
        <a:lstStyle/>
        <a:p>
          <a:endParaRPr lang="en-US"/>
        </a:p>
      </dgm:t>
    </dgm:pt>
    <dgm:pt modelId="{3D503DF9-1DD0-4799-8065-803DE9C893E3}">
      <dgm:prSet/>
      <dgm:spPr/>
      <dgm:t>
        <a:bodyPr/>
        <a:lstStyle/>
        <a:p>
          <a:r>
            <a:rPr lang="en-US" b="1"/>
            <a:t>Keep formatting the same periods in the same column across Sheets </a:t>
          </a:r>
          <a:endParaRPr lang="en-US" b="1" dirty="0"/>
        </a:p>
      </dgm:t>
    </dgm:pt>
    <dgm:pt modelId="{664012EE-B70F-4E1A-885B-EADDC04CC9F9}" type="parTrans" cxnId="{D4263C8C-3F05-4D45-99EC-9CB67240B0E3}">
      <dgm:prSet/>
      <dgm:spPr/>
      <dgm:t>
        <a:bodyPr/>
        <a:lstStyle/>
        <a:p>
          <a:endParaRPr lang="en-US"/>
        </a:p>
      </dgm:t>
    </dgm:pt>
    <dgm:pt modelId="{BE3D6804-57FD-41B6-909B-582571D3FEC7}" type="sibTrans" cxnId="{D4263C8C-3F05-4D45-99EC-9CB67240B0E3}">
      <dgm:prSet/>
      <dgm:spPr/>
      <dgm:t>
        <a:bodyPr/>
        <a:lstStyle/>
        <a:p>
          <a:endParaRPr lang="en-US"/>
        </a:p>
      </dgm:t>
    </dgm:pt>
    <dgm:pt modelId="{F7733B2B-6DE5-4010-BC0C-F93105696AD6}">
      <dgm:prSet/>
      <dgm:spPr/>
      <dgm:t>
        <a:bodyPr/>
        <a:lstStyle/>
        <a:p>
          <a:pPr algn="l"/>
          <a:r>
            <a:rPr lang="en-US" b="1" dirty="0"/>
            <a:t>Use industry appropriate verbiage &amp; labels and use consistently </a:t>
          </a:r>
        </a:p>
      </dgm:t>
    </dgm:pt>
    <dgm:pt modelId="{6A6B285B-FA4B-4E20-958C-D25243A7C1C5}" type="parTrans" cxnId="{C1A349AB-370A-44F2-BE40-8ACF4380FDC4}">
      <dgm:prSet/>
      <dgm:spPr/>
      <dgm:t>
        <a:bodyPr/>
        <a:lstStyle/>
        <a:p>
          <a:endParaRPr lang="en-US"/>
        </a:p>
      </dgm:t>
    </dgm:pt>
    <dgm:pt modelId="{794337DB-B026-44F5-AB23-7B45277493E4}" type="sibTrans" cxnId="{C1A349AB-370A-44F2-BE40-8ACF4380FDC4}">
      <dgm:prSet/>
      <dgm:spPr/>
      <dgm:t>
        <a:bodyPr/>
        <a:lstStyle/>
        <a:p>
          <a:endParaRPr lang="en-US"/>
        </a:p>
      </dgm:t>
    </dgm:pt>
    <dgm:pt modelId="{1F65E7BE-A8A9-49B7-80AB-7E83436F64F0}">
      <dgm:prSet/>
      <dgm:spPr/>
      <dgm:t>
        <a:bodyPr/>
        <a:lstStyle/>
        <a:p>
          <a:pPr algn="l"/>
          <a:r>
            <a:rPr lang="en-US" b="1" dirty="0"/>
            <a:t>Avoid modeling the wind direction </a:t>
          </a:r>
        </a:p>
      </dgm:t>
    </dgm:pt>
    <dgm:pt modelId="{F6296242-E236-42AD-99FD-F697B188947B}" type="parTrans" cxnId="{0351220D-E5A7-4D68-8905-DF70F805F94A}">
      <dgm:prSet/>
      <dgm:spPr/>
      <dgm:t>
        <a:bodyPr/>
        <a:lstStyle/>
        <a:p>
          <a:endParaRPr lang="en-US"/>
        </a:p>
      </dgm:t>
    </dgm:pt>
    <dgm:pt modelId="{234BCE8E-1B3B-47B0-9A00-A4A0B9C39BD8}" type="sibTrans" cxnId="{0351220D-E5A7-4D68-8905-DF70F805F94A}">
      <dgm:prSet/>
      <dgm:spPr/>
      <dgm:t>
        <a:bodyPr/>
        <a:lstStyle/>
        <a:p>
          <a:endParaRPr lang="en-US"/>
        </a:p>
      </dgm:t>
    </dgm:pt>
    <dgm:pt modelId="{004142D5-B704-4F84-93BE-AFDA2CA00E59}">
      <dgm:prSet/>
      <dgm:spPr/>
      <dgm:t>
        <a:bodyPr/>
        <a:lstStyle/>
        <a:p>
          <a:pPr algn="l"/>
          <a:r>
            <a:rPr lang="en-US" b="1" dirty="0"/>
            <a:t>Maintain the same level of depth across your assumptions</a:t>
          </a:r>
        </a:p>
      </dgm:t>
    </dgm:pt>
    <dgm:pt modelId="{E0B226BC-D90A-49A1-B141-02BCFF926A11}" type="parTrans" cxnId="{E1056885-2D8B-4DFB-A271-B8F3BE863A4D}">
      <dgm:prSet/>
      <dgm:spPr/>
      <dgm:t>
        <a:bodyPr/>
        <a:lstStyle/>
        <a:p>
          <a:endParaRPr lang="en-US"/>
        </a:p>
      </dgm:t>
    </dgm:pt>
    <dgm:pt modelId="{741D660D-E7DA-491D-80FB-9A054ED20C96}" type="sibTrans" cxnId="{E1056885-2D8B-4DFB-A271-B8F3BE863A4D}">
      <dgm:prSet/>
      <dgm:spPr/>
      <dgm:t>
        <a:bodyPr/>
        <a:lstStyle/>
        <a:p>
          <a:endParaRPr lang="en-US"/>
        </a:p>
      </dgm:t>
    </dgm:pt>
    <dgm:pt modelId="{B105DA6B-E183-4BC0-95E9-4C2B51365456}">
      <dgm:prSet/>
      <dgm:spPr/>
      <dgm:t>
        <a:bodyPr/>
        <a:lstStyle/>
        <a:p>
          <a:pPr algn="l"/>
          <a:r>
            <a:rPr lang="en-US" b="1" dirty="0"/>
            <a:t>Keep your actuals Separate to start</a:t>
          </a:r>
        </a:p>
      </dgm:t>
    </dgm:pt>
    <dgm:pt modelId="{EEB818FB-C19B-42FF-8772-03667E841F13}" type="parTrans" cxnId="{A834B730-A817-4617-8F5E-F1B0A6852BDF}">
      <dgm:prSet/>
      <dgm:spPr/>
      <dgm:t>
        <a:bodyPr/>
        <a:lstStyle/>
        <a:p>
          <a:endParaRPr lang="en-US"/>
        </a:p>
      </dgm:t>
    </dgm:pt>
    <dgm:pt modelId="{3CC08BE4-3C8A-4F49-92E0-5921153CBF28}" type="sibTrans" cxnId="{A834B730-A817-4617-8F5E-F1B0A6852BDF}">
      <dgm:prSet/>
      <dgm:spPr/>
      <dgm:t>
        <a:bodyPr/>
        <a:lstStyle/>
        <a:p>
          <a:endParaRPr lang="en-US"/>
        </a:p>
      </dgm:t>
    </dgm:pt>
    <dgm:pt modelId="{60C19A99-E1A9-4311-8E1B-A0AE7B1E4B7C}">
      <dgm:prSet/>
      <dgm:spPr/>
      <dgm:t>
        <a:bodyPr/>
        <a:lstStyle/>
        <a:p>
          <a:pPr algn="l"/>
          <a:r>
            <a:rPr lang="en-US" b="1" dirty="0"/>
            <a:t>Understand your Working Capital – Timing of Cash </a:t>
          </a:r>
        </a:p>
      </dgm:t>
    </dgm:pt>
    <dgm:pt modelId="{47B5A127-E4EF-494D-B5A5-32101641FF11}" type="parTrans" cxnId="{2C4918A8-4757-46C1-896F-C030595C2D00}">
      <dgm:prSet/>
      <dgm:spPr/>
      <dgm:t>
        <a:bodyPr/>
        <a:lstStyle/>
        <a:p>
          <a:endParaRPr lang="en-US"/>
        </a:p>
      </dgm:t>
    </dgm:pt>
    <dgm:pt modelId="{EB7D8EC6-BCF8-4ED6-B614-9E0D44AAB1BF}" type="sibTrans" cxnId="{2C4918A8-4757-46C1-896F-C030595C2D00}">
      <dgm:prSet/>
      <dgm:spPr/>
      <dgm:t>
        <a:bodyPr/>
        <a:lstStyle/>
        <a:p>
          <a:endParaRPr lang="en-US"/>
        </a:p>
      </dgm:t>
    </dgm:pt>
    <dgm:pt modelId="{324FEB88-9CBF-4E1F-8E49-EA8FC4A89982}">
      <dgm:prSet/>
      <dgm:spPr/>
      <dgm:t>
        <a:bodyPr/>
        <a:lstStyle/>
        <a:p>
          <a:pPr algn="l"/>
          <a:r>
            <a:rPr lang="en-US" b="1" dirty="0"/>
            <a:t>Has there ever been another company to achieve your projections</a:t>
          </a:r>
        </a:p>
      </dgm:t>
    </dgm:pt>
    <dgm:pt modelId="{A0A35278-200B-4AAF-B2AB-A2C03B9D3278}" type="parTrans" cxnId="{037DE7AD-45D9-4B87-8D19-8D2EB3BF3BA9}">
      <dgm:prSet/>
      <dgm:spPr/>
      <dgm:t>
        <a:bodyPr/>
        <a:lstStyle/>
        <a:p>
          <a:endParaRPr lang="en-US"/>
        </a:p>
      </dgm:t>
    </dgm:pt>
    <dgm:pt modelId="{71F3369E-0407-4111-B17B-6AD2F6685DD3}" type="sibTrans" cxnId="{037DE7AD-45D9-4B87-8D19-8D2EB3BF3BA9}">
      <dgm:prSet/>
      <dgm:spPr/>
      <dgm:t>
        <a:bodyPr/>
        <a:lstStyle/>
        <a:p>
          <a:endParaRPr lang="en-US"/>
        </a:p>
      </dgm:t>
    </dgm:pt>
    <dgm:pt modelId="{CBF67EA6-5250-4AA8-B804-D977EB9F2815}">
      <dgm:prSet/>
      <dgm:spPr/>
      <dgm:t>
        <a:bodyPr/>
        <a:lstStyle/>
        <a:p>
          <a:pPr algn="l"/>
          <a:r>
            <a:rPr lang="en-US" b="1" dirty="0"/>
            <a:t>Bottom Up Approach – build from details “Drivers”</a:t>
          </a:r>
        </a:p>
      </dgm:t>
    </dgm:pt>
    <dgm:pt modelId="{8F9A0113-1049-4CDB-932D-B2305F9ACA36}" type="parTrans" cxnId="{F808E332-6D2F-4B34-95A9-0F08F6933D60}">
      <dgm:prSet/>
      <dgm:spPr/>
      <dgm:t>
        <a:bodyPr/>
        <a:lstStyle/>
        <a:p>
          <a:endParaRPr lang="en-US"/>
        </a:p>
      </dgm:t>
    </dgm:pt>
    <dgm:pt modelId="{5973BD50-2A14-4510-9C50-39B3285E376A}" type="sibTrans" cxnId="{F808E332-6D2F-4B34-95A9-0F08F6933D60}">
      <dgm:prSet/>
      <dgm:spPr/>
      <dgm:t>
        <a:bodyPr/>
        <a:lstStyle/>
        <a:p>
          <a:endParaRPr lang="en-US"/>
        </a:p>
      </dgm:t>
    </dgm:pt>
    <dgm:pt modelId="{710887DA-9F57-45F6-A5D0-90F5B36F9FE8}" type="pres">
      <dgm:prSet presAssocID="{582FEAE9-A65B-4AF5-99AC-4536C443E629}" presName="linearFlow" presStyleCnt="0">
        <dgm:presLayoutVars>
          <dgm:dir/>
          <dgm:resizeHandles val="exact"/>
        </dgm:presLayoutVars>
      </dgm:prSet>
      <dgm:spPr/>
    </dgm:pt>
    <dgm:pt modelId="{F6C1581F-4555-42C6-A57B-57C5BEB44BF7}" type="pres">
      <dgm:prSet presAssocID="{CAFB03F3-B292-47E8-84D0-9B9FE0DFDD97}" presName="composite" presStyleCnt="0"/>
      <dgm:spPr/>
    </dgm:pt>
    <dgm:pt modelId="{50C759A5-8AD6-44F7-B807-9ACB42319DAD}" type="pres">
      <dgm:prSet presAssocID="{CAFB03F3-B292-47E8-84D0-9B9FE0DFDD97}" presName="imgShp" presStyleLbl="fgImgPlace1" presStyleIdx="0" presStyleCnt="10" custLinFactNeighborX="-57568" custLinFactNeighborY="-661"/>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3d Glasses with solid fill"/>
        </a:ext>
      </dgm:extLst>
    </dgm:pt>
    <dgm:pt modelId="{F8992610-8275-4109-A506-DD587724999E}" type="pres">
      <dgm:prSet presAssocID="{CAFB03F3-B292-47E8-84D0-9B9FE0DFDD97}" presName="txShp" presStyleLbl="node1" presStyleIdx="0" presStyleCnt="10">
        <dgm:presLayoutVars>
          <dgm:bulletEnabled val="1"/>
        </dgm:presLayoutVars>
      </dgm:prSet>
      <dgm:spPr/>
    </dgm:pt>
    <dgm:pt modelId="{FB842895-5848-4F5A-BDE4-2DE600E862B5}" type="pres">
      <dgm:prSet presAssocID="{DA88B838-872B-4382-9BFB-E8B6ADF5BF05}" presName="spacing" presStyleCnt="0"/>
      <dgm:spPr/>
    </dgm:pt>
    <dgm:pt modelId="{5A4F8208-34F9-4DF5-BBA0-237154E0D1CA}" type="pres">
      <dgm:prSet presAssocID="{B28C6E3D-E19C-476E-BA5D-4228DF21328F}" presName="composite" presStyleCnt="0"/>
      <dgm:spPr/>
    </dgm:pt>
    <dgm:pt modelId="{AB74983F-464D-443F-AA6F-EEEA16B99A04}" type="pres">
      <dgm:prSet presAssocID="{B28C6E3D-E19C-476E-BA5D-4228DF21328F}" presName="imgShp" presStyleLbl="fgImgPlace1" presStyleIdx="1" presStyleCnt="10" custAng="0" custLinFactNeighborX="-57568" custLinFactNeighborY="-66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3AA75B5-7D27-45F1-9A62-38DCA5608101}" type="pres">
      <dgm:prSet presAssocID="{B28C6E3D-E19C-476E-BA5D-4228DF21328F}" presName="txShp" presStyleLbl="node1" presStyleIdx="1" presStyleCnt="10">
        <dgm:presLayoutVars>
          <dgm:bulletEnabled val="1"/>
        </dgm:presLayoutVars>
      </dgm:prSet>
      <dgm:spPr/>
    </dgm:pt>
    <dgm:pt modelId="{0A5FB3DB-2363-425E-BB1B-851BA30E8234}" type="pres">
      <dgm:prSet presAssocID="{8B4E3C17-7583-4393-A14D-A7046CC3BD07}" presName="spacing" presStyleCnt="0"/>
      <dgm:spPr/>
    </dgm:pt>
    <dgm:pt modelId="{264AC43F-BE92-4E1C-B1CD-43778402D767}" type="pres">
      <dgm:prSet presAssocID="{3D503DF9-1DD0-4799-8065-803DE9C893E3}" presName="composite" presStyleCnt="0"/>
      <dgm:spPr/>
    </dgm:pt>
    <dgm:pt modelId="{D31988EF-01B5-4830-BDDF-DAC0E02012D5}" type="pres">
      <dgm:prSet presAssocID="{3D503DF9-1DD0-4799-8065-803DE9C893E3}" presName="imgShp" presStyleLbl="fgImgPlace1" presStyleIdx="2" presStyleCnt="10" custAng="0" custLinFactNeighborX="-57568" custLinFactNeighborY="-66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Traffic light with solid fill"/>
        </a:ext>
      </dgm:extLst>
    </dgm:pt>
    <dgm:pt modelId="{61FDBE2F-DFB9-4FD9-8F13-0EC83118FA6C}" type="pres">
      <dgm:prSet presAssocID="{3D503DF9-1DD0-4799-8065-803DE9C893E3}" presName="txShp" presStyleLbl="node1" presStyleIdx="2" presStyleCnt="10">
        <dgm:presLayoutVars>
          <dgm:bulletEnabled val="1"/>
        </dgm:presLayoutVars>
      </dgm:prSet>
      <dgm:spPr/>
    </dgm:pt>
    <dgm:pt modelId="{904A684B-197D-429C-88E3-5F16AA9EE8CC}" type="pres">
      <dgm:prSet presAssocID="{BE3D6804-57FD-41B6-909B-582571D3FEC7}" presName="spacing" presStyleCnt="0"/>
      <dgm:spPr/>
    </dgm:pt>
    <dgm:pt modelId="{DBFFFC11-1CE5-4D31-BB2A-9C97230A0578}" type="pres">
      <dgm:prSet presAssocID="{F7733B2B-6DE5-4010-BC0C-F93105696AD6}" presName="composite" presStyleCnt="0"/>
      <dgm:spPr/>
    </dgm:pt>
    <dgm:pt modelId="{8C0695B0-D226-4CCB-82E2-BE63B81DC960}" type="pres">
      <dgm:prSet presAssocID="{F7733B2B-6DE5-4010-BC0C-F93105696AD6}" presName="imgShp" presStyleLbl="fgImgPlace1" presStyleIdx="3" presStyleCnt="10" custAng="0" custLinFactNeighborX="-57568" custLinFactNeighborY="-66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g with solid fill"/>
        </a:ext>
      </dgm:extLst>
    </dgm:pt>
    <dgm:pt modelId="{9A946860-CB0D-4BF1-981A-21653AD0B2FF}" type="pres">
      <dgm:prSet presAssocID="{F7733B2B-6DE5-4010-BC0C-F93105696AD6}" presName="txShp" presStyleLbl="node1" presStyleIdx="3" presStyleCnt="10">
        <dgm:presLayoutVars>
          <dgm:bulletEnabled val="1"/>
        </dgm:presLayoutVars>
      </dgm:prSet>
      <dgm:spPr/>
    </dgm:pt>
    <dgm:pt modelId="{E456660C-D742-4A13-BC1B-8DBF94968021}" type="pres">
      <dgm:prSet presAssocID="{794337DB-B026-44F5-AB23-7B45277493E4}" presName="spacing" presStyleCnt="0"/>
      <dgm:spPr/>
    </dgm:pt>
    <dgm:pt modelId="{784CD752-3A0C-40EA-8F5F-CEB2EB35883F}" type="pres">
      <dgm:prSet presAssocID="{1F65E7BE-A8A9-49B7-80AB-7E83436F64F0}" presName="composite" presStyleCnt="0"/>
      <dgm:spPr/>
    </dgm:pt>
    <dgm:pt modelId="{B77DDAFB-04E0-4CF2-BEC2-4505163DE9F3}" type="pres">
      <dgm:prSet presAssocID="{1F65E7BE-A8A9-49B7-80AB-7E83436F64F0}" presName="imgShp" presStyleLbl="fgImgPlace1" presStyleIdx="4" presStyleCnt="10" custAng="0" custLinFactNeighborX="-57568" custLinFactNeighborY="-66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Tornado with solid fill"/>
        </a:ext>
      </dgm:extLst>
    </dgm:pt>
    <dgm:pt modelId="{30ECACEC-40FA-4126-AE4B-1EBD2964F6EC}" type="pres">
      <dgm:prSet presAssocID="{1F65E7BE-A8A9-49B7-80AB-7E83436F64F0}" presName="txShp" presStyleLbl="node1" presStyleIdx="4" presStyleCnt="10">
        <dgm:presLayoutVars>
          <dgm:bulletEnabled val="1"/>
        </dgm:presLayoutVars>
      </dgm:prSet>
      <dgm:spPr/>
    </dgm:pt>
    <dgm:pt modelId="{A9CA1F6B-CDAA-4EA9-B1DD-BD0BA981738D}" type="pres">
      <dgm:prSet presAssocID="{234BCE8E-1B3B-47B0-9A00-A4A0B9C39BD8}" presName="spacing" presStyleCnt="0"/>
      <dgm:spPr/>
    </dgm:pt>
    <dgm:pt modelId="{89766856-B096-400A-B40C-74461A35F1F9}" type="pres">
      <dgm:prSet presAssocID="{004142D5-B704-4F84-93BE-AFDA2CA00E59}" presName="composite" presStyleCnt="0"/>
      <dgm:spPr/>
    </dgm:pt>
    <dgm:pt modelId="{63B8456B-2AAD-43C8-9B35-4991B67F6F81}" type="pres">
      <dgm:prSet presAssocID="{004142D5-B704-4F84-93BE-AFDA2CA00E59}" presName="imgShp" presStyleLbl="fgImgPlace1" presStyleIdx="5" presStyleCnt="10" custLinFactNeighborX="-6044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Juggler with solid fill"/>
        </a:ext>
      </dgm:extLst>
    </dgm:pt>
    <dgm:pt modelId="{10B58EF9-5840-4BB2-8E03-6C3F3EE22D40}" type="pres">
      <dgm:prSet presAssocID="{004142D5-B704-4F84-93BE-AFDA2CA00E59}" presName="txShp" presStyleLbl="node1" presStyleIdx="5" presStyleCnt="10">
        <dgm:presLayoutVars>
          <dgm:bulletEnabled val="1"/>
        </dgm:presLayoutVars>
      </dgm:prSet>
      <dgm:spPr/>
    </dgm:pt>
    <dgm:pt modelId="{AF2A20AD-6EEC-49E7-AB6A-D0C1263A3197}" type="pres">
      <dgm:prSet presAssocID="{741D660D-E7DA-491D-80FB-9A054ED20C96}" presName="spacing" presStyleCnt="0"/>
      <dgm:spPr/>
    </dgm:pt>
    <dgm:pt modelId="{E53635A3-8E6E-4D08-AA00-9A1E68C0AEDD}" type="pres">
      <dgm:prSet presAssocID="{B105DA6B-E183-4BC0-95E9-4C2B51365456}" presName="composite" presStyleCnt="0"/>
      <dgm:spPr/>
    </dgm:pt>
    <dgm:pt modelId="{13BC7A50-33B9-4493-8111-7B6C99C0F975}" type="pres">
      <dgm:prSet presAssocID="{B105DA6B-E183-4BC0-95E9-4C2B51365456}" presName="imgShp" presStyleLbl="fgImgPlace1" presStyleIdx="6" presStyleCnt="10" custLinFactNeighborX="-64453"/>
      <dgm:spPr>
        <a:blipFill>
          <a:blip xmlns:r="http://schemas.openxmlformats.org/officeDocument/2006/relationships">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Document with solid fill"/>
        </a:ext>
      </dgm:extLst>
    </dgm:pt>
    <dgm:pt modelId="{EAC28822-185B-40D7-A721-2E8BCCF04AC8}" type="pres">
      <dgm:prSet presAssocID="{B105DA6B-E183-4BC0-95E9-4C2B51365456}" presName="txShp" presStyleLbl="node1" presStyleIdx="6" presStyleCnt="10">
        <dgm:presLayoutVars>
          <dgm:bulletEnabled val="1"/>
        </dgm:presLayoutVars>
      </dgm:prSet>
      <dgm:spPr/>
    </dgm:pt>
    <dgm:pt modelId="{7293ED0B-7F38-46BC-BEAC-C290C3BC28E0}" type="pres">
      <dgm:prSet presAssocID="{3CC08BE4-3C8A-4F49-92E0-5921153CBF28}" presName="spacing" presStyleCnt="0"/>
      <dgm:spPr/>
    </dgm:pt>
    <dgm:pt modelId="{7FAF0471-84A2-46E3-BF18-477E073CF4DB}" type="pres">
      <dgm:prSet presAssocID="{60C19A99-E1A9-4311-8E1B-A0AE7B1E4B7C}" presName="composite" presStyleCnt="0"/>
      <dgm:spPr/>
    </dgm:pt>
    <dgm:pt modelId="{2AB2ABFA-1DB5-4463-B12E-C5112995FB49}" type="pres">
      <dgm:prSet presAssocID="{60C19A99-E1A9-4311-8E1B-A0AE7B1E4B7C}" presName="imgShp" presStyleLbl="fgImgPlace1" presStyleIdx="7" presStyleCnt="10" custLinFactNeighborX="-58433" custLinFactNeighborY="974"/>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ock with solid fill"/>
        </a:ext>
      </dgm:extLst>
    </dgm:pt>
    <dgm:pt modelId="{BDE89398-0D76-4DE8-9BB1-B7A3804C1980}" type="pres">
      <dgm:prSet presAssocID="{60C19A99-E1A9-4311-8E1B-A0AE7B1E4B7C}" presName="txShp" presStyleLbl="node1" presStyleIdx="7" presStyleCnt="10">
        <dgm:presLayoutVars>
          <dgm:bulletEnabled val="1"/>
        </dgm:presLayoutVars>
      </dgm:prSet>
      <dgm:spPr/>
    </dgm:pt>
    <dgm:pt modelId="{41E87F85-002E-40E6-8887-B594BB80636B}" type="pres">
      <dgm:prSet presAssocID="{EB7D8EC6-BCF8-4ED6-B614-9E0D44AAB1BF}" presName="spacing" presStyleCnt="0"/>
      <dgm:spPr/>
    </dgm:pt>
    <dgm:pt modelId="{54626378-C63B-46C6-A766-490810D785FC}" type="pres">
      <dgm:prSet presAssocID="{324FEB88-9CBF-4E1F-8E49-EA8FC4A89982}" presName="composite" presStyleCnt="0"/>
      <dgm:spPr/>
    </dgm:pt>
    <dgm:pt modelId="{480FA180-4371-4811-90F9-066D75D6D7DA}" type="pres">
      <dgm:prSet presAssocID="{324FEB88-9CBF-4E1F-8E49-EA8FC4A89982}" presName="imgShp" presStyleLbl="fgImgPlace1" presStyleIdx="8" presStyleCnt="10" custLinFactNeighborX="-48232"/>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Unicorn with solid fill"/>
        </a:ext>
      </dgm:extLst>
    </dgm:pt>
    <dgm:pt modelId="{8AEBB327-D5D3-4116-B21F-D533DEA308C4}" type="pres">
      <dgm:prSet presAssocID="{324FEB88-9CBF-4E1F-8E49-EA8FC4A89982}" presName="txShp" presStyleLbl="node1" presStyleIdx="8" presStyleCnt="10" custLinFactNeighborY="-2922">
        <dgm:presLayoutVars>
          <dgm:bulletEnabled val="1"/>
        </dgm:presLayoutVars>
      </dgm:prSet>
      <dgm:spPr/>
    </dgm:pt>
    <dgm:pt modelId="{F31E8C9F-A1F9-47CE-8CBF-249DAE505E45}" type="pres">
      <dgm:prSet presAssocID="{71F3369E-0407-4111-B17B-6AD2F6685DD3}" presName="spacing" presStyleCnt="0"/>
      <dgm:spPr/>
    </dgm:pt>
    <dgm:pt modelId="{B5372D6F-DF4F-4A23-85A1-A7B12F3A07B2}" type="pres">
      <dgm:prSet presAssocID="{CBF67EA6-5250-4AA8-B804-D977EB9F2815}" presName="composite" presStyleCnt="0"/>
      <dgm:spPr/>
    </dgm:pt>
    <dgm:pt modelId="{5B26F4FB-A910-4AB4-B910-62AB154E2C19}" type="pres">
      <dgm:prSet presAssocID="{CBF67EA6-5250-4AA8-B804-D977EB9F2815}" presName="imgShp" presStyleLbl="fgImgPlace1" presStyleIdx="9" presStyleCnt="10" custLinFactNeighborX="-43383" custLinFactNeighborY="-1607"/>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uilding Brick Wall with solid fill"/>
        </a:ext>
      </dgm:extLst>
    </dgm:pt>
    <dgm:pt modelId="{62E2106A-6C1D-442F-9F93-6F010FF07379}" type="pres">
      <dgm:prSet presAssocID="{CBF67EA6-5250-4AA8-B804-D977EB9F2815}" presName="txShp" presStyleLbl="node1" presStyleIdx="9" presStyleCnt="10">
        <dgm:presLayoutVars>
          <dgm:bulletEnabled val="1"/>
        </dgm:presLayoutVars>
      </dgm:prSet>
      <dgm:spPr/>
    </dgm:pt>
  </dgm:ptLst>
  <dgm:cxnLst>
    <dgm:cxn modelId="{0351220D-E5A7-4D68-8905-DF70F805F94A}" srcId="{582FEAE9-A65B-4AF5-99AC-4536C443E629}" destId="{1F65E7BE-A8A9-49B7-80AB-7E83436F64F0}" srcOrd="4" destOrd="0" parTransId="{F6296242-E236-42AD-99FD-F697B188947B}" sibTransId="{234BCE8E-1B3B-47B0-9A00-A4A0B9C39BD8}"/>
    <dgm:cxn modelId="{678FD528-F95A-4167-A985-1E57F2076F9C}" srcId="{582FEAE9-A65B-4AF5-99AC-4536C443E629}" destId="{B28C6E3D-E19C-476E-BA5D-4228DF21328F}" srcOrd="1" destOrd="0" parTransId="{B38E6212-A5DD-4C23-A372-71C53E3200AF}" sibTransId="{8B4E3C17-7583-4393-A14D-A7046CC3BD07}"/>
    <dgm:cxn modelId="{32B8A02D-52D6-4CB8-B55C-832BC6621CDC}" type="presOf" srcId="{B105DA6B-E183-4BC0-95E9-4C2B51365456}" destId="{EAC28822-185B-40D7-A721-2E8BCCF04AC8}" srcOrd="0" destOrd="0" presId="urn:microsoft.com/office/officeart/2005/8/layout/vList3"/>
    <dgm:cxn modelId="{0A21F42F-C4D9-45D2-81E9-BEDC8267807C}" type="presOf" srcId="{60C19A99-E1A9-4311-8E1B-A0AE7B1E4B7C}" destId="{BDE89398-0D76-4DE8-9BB1-B7A3804C1980}" srcOrd="0" destOrd="0" presId="urn:microsoft.com/office/officeart/2005/8/layout/vList3"/>
    <dgm:cxn modelId="{A834B730-A817-4617-8F5E-F1B0A6852BDF}" srcId="{582FEAE9-A65B-4AF5-99AC-4536C443E629}" destId="{B105DA6B-E183-4BC0-95E9-4C2B51365456}" srcOrd="6" destOrd="0" parTransId="{EEB818FB-C19B-42FF-8772-03667E841F13}" sibTransId="{3CC08BE4-3C8A-4F49-92E0-5921153CBF28}"/>
    <dgm:cxn modelId="{F808E332-6D2F-4B34-95A9-0F08F6933D60}" srcId="{582FEAE9-A65B-4AF5-99AC-4536C443E629}" destId="{CBF67EA6-5250-4AA8-B804-D977EB9F2815}" srcOrd="9" destOrd="0" parTransId="{8F9A0113-1049-4CDB-932D-B2305F9ACA36}" sibTransId="{5973BD50-2A14-4510-9C50-39B3285E376A}"/>
    <dgm:cxn modelId="{0B57E664-57A4-4AE6-A79F-6473D2C6544B}" type="presOf" srcId="{3D503DF9-1DD0-4799-8065-803DE9C893E3}" destId="{61FDBE2F-DFB9-4FD9-8F13-0EC83118FA6C}" srcOrd="0" destOrd="0" presId="urn:microsoft.com/office/officeart/2005/8/layout/vList3"/>
    <dgm:cxn modelId="{6EE3D04C-3DED-4B23-A3A4-003156B5D0EF}" type="presOf" srcId="{CAFB03F3-B292-47E8-84D0-9B9FE0DFDD97}" destId="{F8992610-8275-4109-A506-DD587724999E}" srcOrd="0" destOrd="0" presId="urn:microsoft.com/office/officeart/2005/8/layout/vList3"/>
    <dgm:cxn modelId="{50F5B857-AB9A-4365-812E-2ACD25ED2B7F}" type="presOf" srcId="{F7733B2B-6DE5-4010-BC0C-F93105696AD6}" destId="{9A946860-CB0D-4BF1-981A-21653AD0B2FF}" srcOrd="0" destOrd="0" presId="urn:microsoft.com/office/officeart/2005/8/layout/vList3"/>
    <dgm:cxn modelId="{4D5BBD77-EBC6-41FF-A7B1-3DC41DCFF6E7}" type="presOf" srcId="{004142D5-B704-4F84-93BE-AFDA2CA00E59}" destId="{10B58EF9-5840-4BB2-8E03-6C3F3EE22D40}" srcOrd="0" destOrd="0" presId="urn:microsoft.com/office/officeart/2005/8/layout/vList3"/>
    <dgm:cxn modelId="{E1056885-2D8B-4DFB-A271-B8F3BE863A4D}" srcId="{582FEAE9-A65B-4AF5-99AC-4536C443E629}" destId="{004142D5-B704-4F84-93BE-AFDA2CA00E59}" srcOrd="5" destOrd="0" parTransId="{E0B226BC-D90A-49A1-B141-02BCFF926A11}" sibTransId="{741D660D-E7DA-491D-80FB-9A054ED20C96}"/>
    <dgm:cxn modelId="{D4263C8C-3F05-4D45-99EC-9CB67240B0E3}" srcId="{582FEAE9-A65B-4AF5-99AC-4536C443E629}" destId="{3D503DF9-1DD0-4799-8065-803DE9C893E3}" srcOrd="2" destOrd="0" parTransId="{664012EE-B70F-4E1A-885B-EADDC04CC9F9}" sibTransId="{BE3D6804-57FD-41B6-909B-582571D3FEC7}"/>
    <dgm:cxn modelId="{62969F8F-3DAC-4E38-A82E-E9E0E9998D58}" type="presOf" srcId="{CBF67EA6-5250-4AA8-B804-D977EB9F2815}" destId="{62E2106A-6C1D-442F-9F93-6F010FF07379}" srcOrd="0" destOrd="0" presId="urn:microsoft.com/office/officeart/2005/8/layout/vList3"/>
    <dgm:cxn modelId="{01B7C9A7-FD69-4D32-A457-C2BD2E2BDB91}" type="presOf" srcId="{582FEAE9-A65B-4AF5-99AC-4536C443E629}" destId="{710887DA-9F57-45F6-A5D0-90F5B36F9FE8}" srcOrd="0" destOrd="0" presId="urn:microsoft.com/office/officeart/2005/8/layout/vList3"/>
    <dgm:cxn modelId="{2C4918A8-4757-46C1-896F-C030595C2D00}" srcId="{582FEAE9-A65B-4AF5-99AC-4536C443E629}" destId="{60C19A99-E1A9-4311-8E1B-A0AE7B1E4B7C}" srcOrd="7" destOrd="0" parTransId="{47B5A127-E4EF-494D-B5A5-32101641FF11}" sibTransId="{EB7D8EC6-BCF8-4ED6-B614-9E0D44AAB1BF}"/>
    <dgm:cxn modelId="{C1A349AB-370A-44F2-BE40-8ACF4380FDC4}" srcId="{582FEAE9-A65B-4AF5-99AC-4536C443E629}" destId="{F7733B2B-6DE5-4010-BC0C-F93105696AD6}" srcOrd="3" destOrd="0" parTransId="{6A6B285B-FA4B-4E20-958C-D25243A7C1C5}" sibTransId="{794337DB-B026-44F5-AB23-7B45277493E4}"/>
    <dgm:cxn modelId="{037DE7AD-45D9-4B87-8D19-8D2EB3BF3BA9}" srcId="{582FEAE9-A65B-4AF5-99AC-4536C443E629}" destId="{324FEB88-9CBF-4E1F-8E49-EA8FC4A89982}" srcOrd="8" destOrd="0" parTransId="{A0A35278-200B-4AAF-B2AB-A2C03B9D3278}" sibTransId="{71F3369E-0407-4111-B17B-6AD2F6685DD3}"/>
    <dgm:cxn modelId="{9BE214C3-8827-4E9D-9F99-D96D6659C0B3}" type="presOf" srcId="{324FEB88-9CBF-4E1F-8E49-EA8FC4A89982}" destId="{8AEBB327-D5D3-4116-B21F-D533DEA308C4}" srcOrd="0" destOrd="0" presId="urn:microsoft.com/office/officeart/2005/8/layout/vList3"/>
    <dgm:cxn modelId="{8D5593E0-5FD4-4696-B34C-4EF9D7E9F259}" type="presOf" srcId="{1F65E7BE-A8A9-49B7-80AB-7E83436F64F0}" destId="{30ECACEC-40FA-4126-AE4B-1EBD2964F6EC}" srcOrd="0" destOrd="0" presId="urn:microsoft.com/office/officeart/2005/8/layout/vList3"/>
    <dgm:cxn modelId="{004591F4-13F3-4B2E-9011-B054F8114BFF}" type="presOf" srcId="{B28C6E3D-E19C-476E-BA5D-4228DF21328F}" destId="{B3AA75B5-7D27-45F1-9A62-38DCA5608101}" srcOrd="0" destOrd="0" presId="urn:microsoft.com/office/officeart/2005/8/layout/vList3"/>
    <dgm:cxn modelId="{33822FF6-4BF1-4769-91D6-9F20E3C26559}" srcId="{582FEAE9-A65B-4AF5-99AC-4536C443E629}" destId="{CAFB03F3-B292-47E8-84D0-9B9FE0DFDD97}" srcOrd="0" destOrd="0" parTransId="{94FE8928-A1B6-434C-BE65-58D3A964490F}" sibTransId="{DA88B838-872B-4382-9BFB-E8B6ADF5BF05}"/>
    <dgm:cxn modelId="{80EE30C1-1650-4981-81C1-48FF46996C94}" type="presParOf" srcId="{710887DA-9F57-45F6-A5D0-90F5B36F9FE8}" destId="{F6C1581F-4555-42C6-A57B-57C5BEB44BF7}" srcOrd="0" destOrd="0" presId="urn:microsoft.com/office/officeart/2005/8/layout/vList3"/>
    <dgm:cxn modelId="{719F1CC7-6B66-423C-AD27-1F50B5EC0DB6}" type="presParOf" srcId="{F6C1581F-4555-42C6-A57B-57C5BEB44BF7}" destId="{50C759A5-8AD6-44F7-B807-9ACB42319DAD}" srcOrd="0" destOrd="0" presId="urn:microsoft.com/office/officeart/2005/8/layout/vList3"/>
    <dgm:cxn modelId="{BDEBF018-301D-4E4A-A21C-CC9875DABFDC}" type="presParOf" srcId="{F6C1581F-4555-42C6-A57B-57C5BEB44BF7}" destId="{F8992610-8275-4109-A506-DD587724999E}" srcOrd="1" destOrd="0" presId="urn:microsoft.com/office/officeart/2005/8/layout/vList3"/>
    <dgm:cxn modelId="{5E1AA498-F446-4E58-AA96-9234F642B39D}" type="presParOf" srcId="{710887DA-9F57-45F6-A5D0-90F5B36F9FE8}" destId="{FB842895-5848-4F5A-BDE4-2DE600E862B5}" srcOrd="1" destOrd="0" presId="urn:microsoft.com/office/officeart/2005/8/layout/vList3"/>
    <dgm:cxn modelId="{DA7DDC94-8CB9-40BB-904E-57838C599909}" type="presParOf" srcId="{710887DA-9F57-45F6-A5D0-90F5B36F9FE8}" destId="{5A4F8208-34F9-4DF5-BBA0-237154E0D1CA}" srcOrd="2" destOrd="0" presId="urn:microsoft.com/office/officeart/2005/8/layout/vList3"/>
    <dgm:cxn modelId="{3101E5CD-B05C-4046-9C6E-BD35158D14F1}" type="presParOf" srcId="{5A4F8208-34F9-4DF5-BBA0-237154E0D1CA}" destId="{AB74983F-464D-443F-AA6F-EEEA16B99A04}" srcOrd="0" destOrd="0" presId="urn:microsoft.com/office/officeart/2005/8/layout/vList3"/>
    <dgm:cxn modelId="{2F9B7D6D-4646-41F2-A82C-4BE4447986EB}" type="presParOf" srcId="{5A4F8208-34F9-4DF5-BBA0-237154E0D1CA}" destId="{B3AA75B5-7D27-45F1-9A62-38DCA5608101}" srcOrd="1" destOrd="0" presId="urn:microsoft.com/office/officeart/2005/8/layout/vList3"/>
    <dgm:cxn modelId="{170EAC11-C1AD-47CF-8839-88932EA8D813}" type="presParOf" srcId="{710887DA-9F57-45F6-A5D0-90F5B36F9FE8}" destId="{0A5FB3DB-2363-425E-BB1B-851BA30E8234}" srcOrd="3" destOrd="0" presId="urn:microsoft.com/office/officeart/2005/8/layout/vList3"/>
    <dgm:cxn modelId="{9FC5B181-4C53-46B5-ACE9-EEC2738E9AC7}" type="presParOf" srcId="{710887DA-9F57-45F6-A5D0-90F5B36F9FE8}" destId="{264AC43F-BE92-4E1C-B1CD-43778402D767}" srcOrd="4" destOrd="0" presId="urn:microsoft.com/office/officeart/2005/8/layout/vList3"/>
    <dgm:cxn modelId="{A593E195-76F7-4510-BDA8-D1684B5DCC32}" type="presParOf" srcId="{264AC43F-BE92-4E1C-B1CD-43778402D767}" destId="{D31988EF-01B5-4830-BDDF-DAC0E02012D5}" srcOrd="0" destOrd="0" presId="urn:microsoft.com/office/officeart/2005/8/layout/vList3"/>
    <dgm:cxn modelId="{75211DB9-2B73-46C7-ADF5-A369B13E9898}" type="presParOf" srcId="{264AC43F-BE92-4E1C-B1CD-43778402D767}" destId="{61FDBE2F-DFB9-4FD9-8F13-0EC83118FA6C}" srcOrd="1" destOrd="0" presId="urn:microsoft.com/office/officeart/2005/8/layout/vList3"/>
    <dgm:cxn modelId="{8AA2911C-9D9D-4EFB-8A1B-D238F0EDF5CF}" type="presParOf" srcId="{710887DA-9F57-45F6-A5D0-90F5B36F9FE8}" destId="{904A684B-197D-429C-88E3-5F16AA9EE8CC}" srcOrd="5" destOrd="0" presId="urn:microsoft.com/office/officeart/2005/8/layout/vList3"/>
    <dgm:cxn modelId="{C41D9BDE-1ACC-4276-961A-A2F3448D72E9}" type="presParOf" srcId="{710887DA-9F57-45F6-A5D0-90F5B36F9FE8}" destId="{DBFFFC11-1CE5-4D31-BB2A-9C97230A0578}" srcOrd="6" destOrd="0" presId="urn:microsoft.com/office/officeart/2005/8/layout/vList3"/>
    <dgm:cxn modelId="{F9CCE3EF-3347-4E58-8F2D-B8A97078D2A1}" type="presParOf" srcId="{DBFFFC11-1CE5-4D31-BB2A-9C97230A0578}" destId="{8C0695B0-D226-4CCB-82E2-BE63B81DC960}" srcOrd="0" destOrd="0" presId="urn:microsoft.com/office/officeart/2005/8/layout/vList3"/>
    <dgm:cxn modelId="{1CCEC613-3970-4B14-83A6-D1C165132A1A}" type="presParOf" srcId="{DBFFFC11-1CE5-4D31-BB2A-9C97230A0578}" destId="{9A946860-CB0D-4BF1-981A-21653AD0B2FF}" srcOrd="1" destOrd="0" presId="urn:microsoft.com/office/officeart/2005/8/layout/vList3"/>
    <dgm:cxn modelId="{EB0FBDFB-9568-4D32-8CF2-779D1577F40F}" type="presParOf" srcId="{710887DA-9F57-45F6-A5D0-90F5B36F9FE8}" destId="{E456660C-D742-4A13-BC1B-8DBF94968021}" srcOrd="7" destOrd="0" presId="urn:microsoft.com/office/officeart/2005/8/layout/vList3"/>
    <dgm:cxn modelId="{BB1C9A51-EDF7-4517-B9E1-49EBF22A8C68}" type="presParOf" srcId="{710887DA-9F57-45F6-A5D0-90F5B36F9FE8}" destId="{784CD752-3A0C-40EA-8F5F-CEB2EB35883F}" srcOrd="8" destOrd="0" presId="urn:microsoft.com/office/officeart/2005/8/layout/vList3"/>
    <dgm:cxn modelId="{32BBC76E-2C68-44ED-B3D2-8DF46EB17BF4}" type="presParOf" srcId="{784CD752-3A0C-40EA-8F5F-CEB2EB35883F}" destId="{B77DDAFB-04E0-4CF2-BEC2-4505163DE9F3}" srcOrd="0" destOrd="0" presId="urn:microsoft.com/office/officeart/2005/8/layout/vList3"/>
    <dgm:cxn modelId="{40FC71DC-9C04-4322-9AEB-CAC771722138}" type="presParOf" srcId="{784CD752-3A0C-40EA-8F5F-CEB2EB35883F}" destId="{30ECACEC-40FA-4126-AE4B-1EBD2964F6EC}" srcOrd="1" destOrd="0" presId="urn:microsoft.com/office/officeart/2005/8/layout/vList3"/>
    <dgm:cxn modelId="{5AE63F6D-1D1F-47F0-8BB3-06B4469F3EF9}" type="presParOf" srcId="{710887DA-9F57-45F6-A5D0-90F5B36F9FE8}" destId="{A9CA1F6B-CDAA-4EA9-B1DD-BD0BA981738D}" srcOrd="9" destOrd="0" presId="urn:microsoft.com/office/officeart/2005/8/layout/vList3"/>
    <dgm:cxn modelId="{4DE4A119-89AB-473A-B496-AF6ACB4B9904}" type="presParOf" srcId="{710887DA-9F57-45F6-A5D0-90F5B36F9FE8}" destId="{89766856-B096-400A-B40C-74461A35F1F9}" srcOrd="10" destOrd="0" presId="urn:microsoft.com/office/officeart/2005/8/layout/vList3"/>
    <dgm:cxn modelId="{7757E82F-E4BA-42C7-AF2F-755BD5CE61F6}" type="presParOf" srcId="{89766856-B096-400A-B40C-74461A35F1F9}" destId="{63B8456B-2AAD-43C8-9B35-4991B67F6F81}" srcOrd="0" destOrd="0" presId="urn:microsoft.com/office/officeart/2005/8/layout/vList3"/>
    <dgm:cxn modelId="{117CA383-A603-4119-A2A1-1E30041CC839}" type="presParOf" srcId="{89766856-B096-400A-B40C-74461A35F1F9}" destId="{10B58EF9-5840-4BB2-8E03-6C3F3EE22D40}" srcOrd="1" destOrd="0" presId="urn:microsoft.com/office/officeart/2005/8/layout/vList3"/>
    <dgm:cxn modelId="{BB083A99-6FAA-4AE7-8661-90ACF404CD2B}" type="presParOf" srcId="{710887DA-9F57-45F6-A5D0-90F5B36F9FE8}" destId="{AF2A20AD-6EEC-49E7-AB6A-D0C1263A3197}" srcOrd="11" destOrd="0" presId="urn:microsoft.com/office/officeart/2005/8/layout/vList3"/>
    <dgm:cxn modelId="{E839A3A6-0637-4A54-83FD-E4040954EAEA}" type="presParOf" srcId="{710887DA-9F57-45F6-A5D0-90F5B36F9FE8}" destId="{E53635A3-8E6E-4D08-AA00-9A1E68C0AEDD}" srcOrd="12" destOrd="0" presId="urn:microsoft.com/office/officeart/2005/8/layout/vList3"/>
    <dgm:cxn modelId="{70594729-E90C-4F9B-BB21-917DB629A156}" type="presParOf" srcId="{E53635A3-8E6E-4D08-AA00-9A1E68C0AEDD}" destId="{13BC7A50-33B9-4493-8111-7B6C99C0F975}" srcOrd="0" destOrd="0" presId="urn:microsoft.com/office/officeart/2005/8/layout/vList3"/>
    <dgm:cxn modelId="{27CC0D33-7877-48B4-932D-269540A24770}" type="presParOf" srcId="{E53635A3-8E6E-4D08-AA00-9A1E68C0AEDD}" destId="{EAC28822-185B-40D7-A721-2E8BCCF04AC8}" srcOrd="1" destOrd="0" presId="urn:microsoft.com/office/officeart/2005/8/layout/vList3"/>
    <dgm:cxn modelId="{5CC705E8-6F66-4A0A-82FA-CA60E0104E2E}" type="presParOf" srcId="{710887DA-9F57-45F6-A5D0-90F5B36F9FE8}" destId="{7293ED0B-7F38-46BC-BEAC-C290C3BC28E0}" srcOrd="13" destOrd="0" presId="urn:microsoft.com/office/officeart/2005/8/layout/vList3"/>
    <dgm:cxn modelId="{6E4FC4D2-8BA2-4CBE-B61D-9647F48F7DE8}" type="presParOf" srcId="{710887DA-9F57-45F6-A5D0-90F5B36F9FE8}" destId="{7FAF0471-84A2-46E3-BF18-477E073CF4DB}" srcOrd="14" destOrd="0" presId="urn:microsoft.com/office/officeart/2005/8/layout/vList3"/>
    <dgm:cxn modelId="{CCB948B0-984A-4E63-BB06-0ED5B125F813}" type="presParOf" srcId="{7FAF0471-84A2-46E3-BF18-477E073CF4DB}" destId="{2AB2ABFA-1DB5-4463-B12E-C5112995FB49}" srcOrd="0" destOrd="0" presId="urn:microsoft.com/office/officeart/2005/8/layout/vList3"/>
    <dgm:cxn modelId="{506080D7-D202-451F-8710-15B157B9AF59}" type="presParOf" srcId="{7FAF0471-84A2-46E3-BF18-477E073CF4DB}" destId="{BDE89398-0D76-4DE8-9BB1-B7A3804C1980}" srcOrd="1" destOrd="0" presId="urn:microsoft.com/office/officeart/2005/8/layout/vList3"/>
    <dgm:cxn modelId="{38BEFFA6-DDF0-4083-87AD-B5AD6D647D7F}" type="presParOf" srcId="{710887DA-9F57-45F6-A5D0-90F5B36F9FE8}" destId="{41E87F85-002E-40E6-8887-B594BB80636B}" srcOrd="15" destOrd="0" presId="urn:microsoft.com/office/officeart/2005/8/layout/vList3"/>
    <dgm:cxn modelId="{2C0EDCF3-A994-4A7F-92FC-5A9A87BFA180}" type="presParOf" srcId="{710887DA-9F57-45F6-A5D0-90F5B36F9FE8}" destId="{54626378-C63B-46C6-A766-490810D785FC}" srcOrd="16" destOrd="0" presId="urn:microsoft.com/office/officeart/2005/8/layout/vList3"/>
    <dgm:cxn modelId="{EE98838A-C0A2-431E-AC17-13A2BF8DD7AC}" type="presParOf" srcId="{54626378-C63B-46C6-A766-490810D785FC}" destId="{480FA180-4371-4811-90F9-066D75D6D7DA}" srcOrd="0" destOrd="0" presId="urn:microsoft.com/office/officeart/2005/8/layout/vList3"/>
    <dgm:cxn modelId="{F560996B-57D0-413B-A327-D0EE9ACC5F03}" type="presParOf" srcId="{54626378-C63B-46C6-A766-490810D785FC}" destId="{8AEBB327-D5D3-4116-B21F-D533DEA308C4}" srcOrd="1" destOrd="0" presId="urn:microsoft.com/office/officeart/2005/8/layout/vList3"/>
    <dgm:cxn modelId="{F5610232-26B3-40E6-B5FC-A6AC046A9AE9}" type="presParOf" srcId="{710887DA-9F57-45F6-A5D0-90F5B36F9FE8}" destId="{F31E8C9F-A1F9-47CE-8CBF-249DAE505E45}" srcOrd="17" destOrd="0" presId="urn:microsoft.com/office/officeart/2005/8/layout/vList3"/>
    <dgm:cxn modelId="{3003EF75-8FE2-4D2F-B741-E02C9DE8C2DD}" type="presParOf" srcId="{710887DA-9F57-45F6-A5D0-90F5B36F9FE8}" destId="{B5372D6F-DF4F-4A23-85A1-A7B12F3A07B2}" srcOrd="18" destOrd="0" presId="urn:microsoft.com/office/officeart/2005/8/layout/vList3"/>
    <dgm:cxn modelId="{75F64E56-A0AA-4231-8E2D-58597803F966}" type="presParOf" srcId="{B5372D6F-DF4F-4A23-85A1-A7B12F3A07B2}" destId="{5B26F4FB-A910-4AB4-B910-62AB154E2C19}" srcOrd="0" destOrd="0" presId="urn:microsoft.com/office/officeart/2005/8/layout/vList3"/>
    <dgm:cxn modelId="{87F2D1DA-C1AF-47D9-8BF7-4B7FE2077D15}" type="presParOf" srcId="{B5372D6F-DF4F-4A23-85A1-A7B12F3A07B2}" destId="{62E2106A-6C1D-442F-9F93-6F010FF0737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6EFAB97-BD40-4C7E-A226-7A2E01EB063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99FF45ED-3956-4B6B-895C-A81C1761A4CD}">
      <dgm:prSet phldrT="[Text]" phldr="0"/>
      <dgm:spPr/>
      <dgm:t>
        <a:bodyPr/>
        <a:lstStyle/>
        <a:p>
          <a:r>
            <a:rPr lang="en-US" dirty="0"/>
            <a:t>Volume</a:t>
          </a:r>
        </a:p>
      </dgm:t>
    </dgm:pt>
    <dgm:pt modelId="{0B4FE663-D6F2-4DFE-9AAD-288726D95D21}" type="parTrans" cxnId="{E22ACE69-FD95-4510-AE0C-710D31021050}">
      <dgm:prSet/>
      <dgm:spPr/>
      <dgm:t>
        <a:bodyPr/>
        <a:lstStyle/>
        <a:p>
          <a:endParaRPr lang="en-US"/>
        </a:p>
      </dgm:t>
    </dgm:pt>
    <dgm:pt modelId="{41AE0ED4-BD11-4583-B85C-2FD9F0AA2581}" type="sibTrans" cxnId="{E22ACE69-FD95-4510-AE0C-710D31021050}">
      <dgm:prSet/>
      <dgm:spPr/>
      <dgm:t>
        <a:bodyPr/>
        <a:lstStyle/>
        <a:p>
          <a:endParaRPr lang="en-US"/>
        </a:p>
      </dgm:t>
    </dgm:pt>
    <dgm:pt modelId="{9503A228-B811-488F-8210-D002E085E5F8}">
      <dgm:prSet phldrT="[Text]" phldr="0"/>
      <dgm:spPr/>
      <dgm:t>
        <a:bodyPr/>
        <a:lstStyle/>
        <a:p>
          <a:r>
            <a:rPr lang="en-US" dirty="0"/>
            <a:t>Margin</a:t>
          </a:r>
        </a:p>
      </dgm:t>
    </dgm:pt>
    <dgm:pt modelId="{C73B66CF-4D59-471E-B31E-98DBE72FF252}" type="parTrans" cxnId="{D12981CA-FF44-4FFF-B657-60CEB7525317}">
      <dgm:prSet/>
      <dgm:spPr/>
      <dgm:t>
        <a:bodyPr/>
        <a:lstStyle/>
        <a:p>
          <a:endParaRPr lang="en-US"/>
        </a:p>
      </dgm:t>
    </dgm:pt>
    <dgm:pt modelId="{D9580F6A-0749-4894-BEE4-9CF21A8E3F6A}" type="sibTrans" cxnId="{D12981CA-FF44-4FFF-B657-60CEB7525317}">
      <dgm:prSet/>
      <dgm:spPr/>
      <dgm:t>
        <a:bodyPr/>
        <a:lstStyle/>
        <a:p>
          <a:endParaRPr lang="en-US"/>
        </a:p>
      </dgm:t>
    </dgm:pt>
    <dgm:pt modelId="{9F6C0EDC-CC9E-4F38-806E-E787F803CFBB}">
      <dgm:prSet phldrT="[Text]" phldr="0"/>
      <dgm:spPr/>
      <dgm:t>
        <a:bodyPr/>
        <a:lstStyle/>
        <a:p>
          <a:r>
            <a:rPr lang="en-US" dirty="0"/>
            <a:t>Operating Leverage</a:t>
          </a:r>
        </a:p>
      </dgm:t>
    </dgm:pt>
    <dgm:pt modelId="{C1BE1F9D-017C-41CD-AF49-BC6B0DEA672D}" type="parTrans" cxnId="{5BD83C90-A1E7-4C17-A0DA-143030A9194F}">
      <dgm:prSet/>
      <dgm:spPr/>
      <dgm:t>
        <a:bodyPr/>
        <a:lstStyle/>
        <a:p>
          <a:endParaRPr lang="en-US"/>
        </a:p>
      </dgm:t>
    </dgm:pt>
    <dgm:pt modelId="{51C9714C-2386-42A3-B16B-7F088F5F08F0}" type="sibTrans" cxnId="{5BD83C90-A1E7-4C17-A0DA-143030A9194F}">
      <dgm:prSet/>
      <dgm:spPr/>
      <dgm:t>
        <a:bodyPr/>
        <a:lstStyle/>
        <a:p>
          <a:endParaRPr lang="en-US"/>
        </a:p>
      </dgm:t>
    </dgm:pt>
    <dgm:pt modelId="{E5BCEEE5-F9DA-4A36-B73B-8FB1235646DA}">
      <dgm:prSet phldrT="[Text]" phldr="0"/>
      <dgm:spPr/>
      <dgm:t>
        <a:bodyPr/>
        <a:lstStyle/>
        <a:p>
          <a:r>
            <a:rPr lang="en-US" dirty="0"/>
            <a:t>Revenue Drivers</a:t>
          </a:r>
        </a:p>
      </dgm:t>
    </dgm:pt>
    <dgm:pt modelId="{F9CD2546-07A6-4837-BC9A-E04776659A0B}" type="parTrans" cxnId="{78574596-2030-4568-B62C-42740B2DA4D8}">
      <dgm:prSet/>
      <dgm:spPr/>
      <dgm:t>
        <a:bodyPr/>
        <a:lstStyle/>
        <a:p>
          <a:endParaRPr lang="en-US"/>
        </a:p>
      </dgm:t>
    </dgm:pt>
    <dgm:pt modelId="{589D1950-F272-4CD8-92D9-8DDE92D51AEC}" type="sibTrans" cxnId="{78574596-2030-4568-B62C-42740B2DA4D8}">
      <dgm:prSet/>
      <dgm:spPr/>
      <dgm:t>
        <a:bodyPr/>
        <a:lstStyle/>
        <a:p>
          <a:endParaRPr lang="en-US"/>
        </a:p>
      </dgm:t>
    </dgm:pt>
    <dgm:pt modelId="{4FD0862D-CD1A-40BD-B61C-B2B8025ED489}">
      <dgm:prSet phldrT="[Text]" phldr="0"/>
      <dgm:spPr/>
      <dgm:t>
        <a:bodyPr/>
        <a:lstStyle/>
        <a:p>
          <a:r>
            <a:rPr lang="en-US" dirty="0"/>
            <a:t>How many different revenue lines do I have?</a:t>
          </a:r>
        </a:p>
      </dgm:t>
    </dgm:pt>
    <dgm:pt modelId="{14046F03-85CE-4BED-99E1-AF3EB63871B1}" type="parTrans" cxnId="{1645703C-EC7F-4367-8B15-F003631F06C2}">
      <dgm:prSet/>
      <dgm:spPr/>
      <dgm:t>
        <a:bodyPr/>
        <a:lstStyle/>
        <a:p>
          <a:endParaRPr lang="en-US"/>
        </a:p>
      </dgm:t>
    </dgm:pt>
    <dgm:pt modelId="{6A19AD83-F002-442D-918C-1066324B1132}" type="sibTrans" cxnId="{1645703C-EC7F-4367-8B15-F003631F06C2}">
      <dgm:prSet/>
      <dgm:spPr/>
      <dgm:t>
        <a:bodyPr/>
        <a:lstStyle/>
        <a:p>
          <a:endParaRPr lang="en-US"/>
        </a:p>
      </dgm:t>
    </dgm:pt>
    <dgm:pt modelId="{FE1CCE81-0824-4C6F-955A-BCF275445568}">
      <dgm:prSet phldrT="[Text]" phldr="0"/>
      <dgm:spPr/>
      <dgm:t>
        <a:bodyPr/>
        <a:lstStyle/>
        <a:p>
          <a:r>
            <a:rPr lang="en-US" dirty="0"/>
            <a:t>How much are fixed costs in relation to variable costs? </a:t>
          </a:r>
        </a:p>
      </dgm:t>
    </dgm:pt>
    <dgm:pt modelId="{AFB18599-5542-446A-8BF1-91B324D00069}" type="parTrans" cxnId="{D73E4751-2E50-43A5-B550-BC026F564AAA}">
      <dgm:prSet/>
      <dgm:spPr/>
      <dgm:t>
        <a:bodyPr/>
        <a:lstStyle/>
        <a:p>
          <a:endParaRPr lang="en-US"/>
        </a:p>
      </dgm:t>
    </dgm:pt>
    <dgm:pt modelId="{F8C0BA03-FDEB-40EC-B260-F76D0B922A07}" type="sibTrans" cxnId="{D73E4751-2E50-43A5-B550-BC026F564AAA}">
      <dgm:prSet/>
      <dgm:spPr/>
      <dgm:t>
        <a:bodyPr/>
        <a:lstStyle/>
        <a:p>
          <a:endParaRPr lang="en-US"/>
        </a:p>
      </dgm:t>
    </dgm:pt>
    <dgm:pt modelId="{BF8E66E9-2A9B-4A10-A886-96416B51664F}">
      <dgm:prSet phldrT="[Text]" phldr="0" custT="1"/>
      <dgm:spPr/>
      <dgm:t>
        <a:bodyPr/>
        <a:lstStyle/>
        <a:p>
          <a:r>
            <a:rPr lang="en-US" sz="1600" dirty="0"/>
            <a:t>How much money is left after I sell something and you subtract its unit costs/variable cost? </a:t>
          </a:r>
        </a:p>
      </dgm:t>
    </dgm:pt>
    <dgm:pt modelId="{21E612C5-4F4D-41A7-A7C1-25D4A046A070}" type="parTrans" cxnId="{C4F48DD3-E178-4853-AAA9-2C2D713B6D7E}">
      <dgm:prSet/>
      <dgm:spPr/>
      <dgm:t>
        <a:bodyPr/>
        <a:lstStyle/>
        <a:p>
          <a:endParaRPr lang="en-US"/>
        </a:p>
      </dgm:t>
    </dgm:pt>
    <dgm:pt modelId="{D3D1E900-9395-41AD-B13E-7AB4A16BD8B9}" type="sibTrans" cxnId="{C4F48DD3-E178-4853-AAA9-2C2D713B6D7E}">
      <dgm:prSet/>
      <dgm:spPr/>
      <dgm:t>
        <a:bodyPr/>
        <a:lstStyle/>
        <a:p>
          <a:endParaRPr lang="en-US"/>
        </a:p>
      </dgm:t>
    </dgm:pt>
    <dgm:pt modelId="{A96616AA-4FB7-48A0-98AC-E2A0299EBD3E}">
      <dgm:prSet phldrT="[Text]" phldr="0" custT="1"/>
      <dgm:spPr/>
      <dgm:t>
        <a:bodyPr/>
        <a:lstStyle/>
        <a:p>
          <a:r>
            <a:rPr lang="en-US" sz="1800" dirty="0"/>
            <a:t>How many Units am I going to sell? </a:t>
          </a:r>
        </a:p>
      </dgm:t>
    </dgm:pt>
    <dgm:pt modelId="{BB44F939-4783-473E-A92B-D5AA935F2987}" type="parTrans" cxnId="{383057D6-3C97-4A3E-946A-F9EA793ACAA5}">
      <dgm:prSet/>
      <dgm:spPr/>
      <dgm:t>
        <a:bodyPr/>
        <a:lstStyle/>
        <a:p>
          <a:endParaRPr lang="en-US"/>
        </a:p>
      </dgm:t>
    </dgm:pt>
    <dgm:pt modelId="{28AA0A24-8C00-4CCE-BB0A-8168C998FAB8}" type="sibTrans" cxnId="{383057D6-3C97-4A3E-946A-F9EA793ACAA5}">
      <dgm:prSet/>
      <dgm:spPr/>
      <dgm:t>
        <a:bodyPr/>
        <a:lstStyle/>
        <a:p>
          <a:endParaRPr lang="en-US"/>
        </a:p>
      </dgm:t>
    </dgm:pt>
    <dgm:pt modelId="{23DE744C-266C-4204-9D99-6E91E5886755}" type="pres">
      <dgm:prSet presAssocID="{56EFAB97-BD40-4C7E-A226-7A2E01EB063A}" presName="cycleMatrixDiagram" presStyleCnt="0">
        <dgm:presLayoutVars>
          <dgm:chMax val="1"/>
          <dgm:dir/>
          <dgm:animLvl val="lvl"/>
          <dgm:resizeHandles val="exact"/>
        </dgm:presLayoutVars>
      </dgm:prSet>
      <dgm:spPr/>
    </dgm:pt>
    <dgm:pt modelId="{175898F2-2D9F-4DBA-90A2-6C2BEADE1253}" type="pres">
      <dgm:prSet presAssocID="{56EFAB97-BD40-4C7E-A226-7A2E01EB063A}" presName="children" presStyleCnt="0"/>
      <dgm:spPr/>
    </dgm:pt>
    <dgm:pt modelId="{21A3E685-C7FC-46C0-93AF-A5C08DDD376E}" type="pres">
      <dgm:prSet presAssocID="{56EFAB97-BD40-4C7E-A226-7A2E01EB063A}" presName="child1group" presStyleCnt="0"/>
      <dgm:spPr/>
    </dgm:pt>
    <dgm:pt modelId="{032BCF0C-C0A7-4971-8155-DC0C5B96A48C}" type="pres">
      <dgm:prSet presAssocID="{56EFAB97-BD40-4C7E-A226-7A2E01EB063A}" presName="child1" presStyleLbl="bgAcc1" presStyleIdx="0" presStyleCnt="4"/>
      <dgm:spPr/>
    </dgm:pt>
    <dgm:pt modelId="{2D17C1B5-83AB-4E0A-A287-3113FFC900F3}" type="pres">
      <dgm:prSet presAssocID="{56EFAB97-BD40-4C7E-A226-7A2E01EB063A}" presName="child1Text" presStyleLbl="bgAcc1" presStyleIdx="0" presStyleCnt="4">
        <dgm:presLayoutVars>
          <dgm:bulletEnabled val="1"/>
        </dgm:presLayoutVars>
      </dgm:prSet>
      <dgm:spPr/>
    </dgm:pt>
    <dgm:pt modelId="{BACCD7A2-CC01-4083-897E-F348A1574681}" type="pres">
      <dgm:prSet presAssocID="{56EFAB97-BD40-4C7E-A226-7A2E01EB063A}" presName="child2group" presStyleCnt="0"/>
      <dgm:spPr/>
    </dgm:pt>
    <dgm:pt modelId="{210093D8-20DA-49F9-BBD7-07397CE2813D}" type="pres">
      <dgm:prSet presAssocID="{56EFAB97-BD40-4C7E-A226-7A2E01EB063A}" presName="child2" presStyleLbl="bgAcc1" presStyleIdx="1" presStyleCnt="4" custLinFactNeighborX="13475" custLinFactNeighborY="-3852"/>
      <dgm:spPr/>
    </dgm:pt>
    <dgm:pt modelId="{B24368D7-DC4E-4D4A-B1C8-6558FBC9A9C3}" type="pres">
      <dgm:prSet presAssocID="{56EFAB97-BD40-4C7E-A226-7A2E01EB063A}" presName="child2Text" presStyleLbl="bgAcc1" presStyleIdx="1" presStyleCnt="4">
        <dgm:presLayoutVars>
          <dgm:bulletEnabled val="1"/>
        </dgm:presLayoutVars>
      </dgm:prSet>
      <dgm:spPr/>
    </dgm:pt>
    <dgm:pt modelId="{69EB8BFD-1C0F-4E9E-AC26-A9D9E54AC98C}" type="pres">
      <dgm:prSet presAssocID="{56EFAB97-BD40-4C7E-A226-7A2E01EB063A}" presName="child3group" presStyleCnt="0"/>
      <dgm:spPr/>
    </dgm:pt>
    <dgm:pt modelId="{F4418451-CD06-49A2-A232-BBEEF556688A}" type="pres">
      <dgm:prSet presAssocID="{56EFAB97-BD40-4C7E-A226-7A2E01EB063A}" presName="child3" presStyleLbl="bgAcc1" presStyleIdx="2" presStyleCnt="4"/>
      <dgm:spPr/>
    </dgm:pt>
    <dgm:pt modelId="{A4796846-4594-4899-8E1A-F00A5C47A6B2}" type="pres">
      <dgm:prSet presAssocID="{56EFAB97-BD40-4C7E-A226-7A2E01EB063A}" presName="child3Text" presStyleLbl="bgAcc1" presStyleIdx="2" presStyleCnt="4">
        <dgm:presLayoutVars>
          <dgm:bulletEnabled val="1"/>
        </dgm:presLayoutVars>
      </dgm:prSet>
      <dgm:spPr/>
    </dgm:pt>
    <dgm:pt modelId="{DC6E7584-3B52-48F0-AFDB-833FF79972AA}" type="pres">
      <dgm:prSet presAssocID="{56EFAB97-BD40-4C7E-A226-7A2E01EB063A}" presName="child4group" presStyleCnt="0"/>
      <dgm:spPr/>
    </dgm:pt>
    <dgm:pt modelId="{A45419F6-0B2A-48A8-9456-2E863493FEB9}" type="pres">
      <dgm:prSet presAssocID="{56EFAB97-BD40-4C7E-A226-7A2E01EB063A}" presName="child4" presStyleLbl="bgAcc1" presStyleIdx="3" presStyleCnt="4"/>
      <dgm:spPr/>
    </dgm:pt>
    <dgm:pt modelId="{C0EF8A12-6CC4-43BE-9ABD-522610FA97D7}" type="pres">
      <dgm:prSet presAssocID="{56EFAB97-BD40-4C7E-A226-7A2E01EB063A}" presName="child4Text" presStyleLbl="bgAcc1" presStyleIdx="3" presStyleCnt="4">
        <dgm:presLayoutVars>
          <dgm:bulletEnabled val="1"/>
        </dgm:presLayoutVars>
      </dgm:prSet>
      <dgm:spPr/>
    </dgm:pt>
    <dgm:pt modelId="{C7875BEA-34A2-4457-8C19-4F5BA4F789AD}" type="pres">
      <dgm:prSet presAssocID="{56EFAB97-BD40-4C7E-A226-7A2E01EB063A}" presName="childPlaceholder" presStyleCnt="0"/>
      <dgm:spPr/>
    </dgm:pt>
    <dgm:pt modelId="{2A0B7274-AF9E-4E91-8690-4C3809BE3059}" type="pres">
      <dgm:prSet presAssocID="{56EFAB97-BD40-4C7E-A226-7A2E01EB063A}" presName="circle" presStyleCnt="0"/>
      <dgm:spPr/>
    </dgm:pt>
    <dgm:pt modelId="{A906B579-E79D-4FCF-B165-80BAC1C6AC0E}" type="pres">
      <dgm:prSet presAssocID="{56EFAB97-BD40-4C7E-A226-7A2E01EB063A}" presName="quadrant1" presStyleLbl="node1" presStyleIdx="0" presStyleCnt="4">
        <dgm:presLayoutVars>
          <dgm:chMax val="1"/>
          <dgm:bulletEnabled val="1"/>
        </dgm:presLayoutVars>
      </dgm:prSet>
      <dgm:spPr/>
    </dgm:pt>
    <dgm:pt modelId="{97FF26A7-AE9C-4528-B4EA-F054B2FB08BD}" type="pres">
      <dgm:prSet presAssocID="{56EFAB97-BD40-4C7E-A226-7A2E01EB063A}" presName="quadrant2" presStyleLbl="node1" presStyleIdx="1" presStyleCnt="4">
        <dgm:presLayoutVars>
          <dgm:chMax val="1"/>
          <dgm:bulletEnabled val="1"/>
        </dgm:presLayoutVars>
      </dgm:prSet>
      <dgm:spPr/>
    </dgm:pt>
    <dgm:pt modelId="{8881FD85-47C3-4C90-9574-8A963B43AC80}" type="pres">
      <dgm:prSet presAssocID="{56EFAB97-BD40-4C7E-A226-7A2E01EB063A}" presName="quadrant3" presStyleLbl="node1" presStyleIdx="2" presStyleCnt="4">
        <dgm:presLayoutVars>
          <dgm:chMax val="1"/>
          <dgm:bulletEnabled val="1"/>
        </dgm:presLayoutVars>
      </dgm:prSet>
      <dgm:spPr/>
    </dgm:pt>
    <dgm:pt modelId="{2894E114-C2D9-4F6A-BDE0-3E3A590CF66F}" type="pres">
      <dgm:prSet presAssocID="{56EFAB97-BD40-4C7E-A226-7A2E01EB063A}" presName="quadrant4" presStyleLbl="node1" presStyleIdx="3" presStyleCnt="4">
        <dgm:presLayoutVars>
          <dgm:chMax val="1"/>
          <dgm:bulletEnabled val="1"/>
        </dgm:presLayoutVars>
      </dgm:prSet>
      <dgm:spPr/>
    </dgm:pt>
    <dgm:pt modelId="{7C609817-39BE-40C6-BBD5-899A9E467896}" type="pres">
      <dgm:prSet presAssocID="{56EFAB97-BD40-4C7E-A226-7A2E01EB063A}" presName="quadrantPlaceholder" presStyleCnt="0"/>
      <dgm:spPr/>
    </dgm:pt>
    <dgm:pt modelId="{8CDAAF3A-0A02-416A-A4F1-161E3BAF2B1E}" type="pres">
      <dgm:prSet presAssocID="{56EFAB97-BD40-4C7E-A226-7A2E01EB063A}" presName="center1" presStyleLbl="fgShp" presStyleIdx="0" presStyleCnt="2"/>
      <dgm:spPr/>
    </dgm:pt>
    <dgm:pt modelId="{A4EE114B-6485-4FC4-B058-704407F87167}" type="pres">
      <dgm:prSet presAssocID="{56EFAB97-BD40-4C7E-A226-7A2E01EB063A}" presName="center2" presStyleLbl="fgShp" presStyleIdx="1" presStyleCnt="2"/>
      <dgm:spPr/>
    </dgm:pt>
  </dgm:ptLst>
  <dgm:cxnLst>
    <dgm:cxn modelId="{BF521108-7389-43E1-B9AF-26E8FE1DC806}" type="presOf" srcId="{FE1CCE81-0824-4C6F-955A-BCF275445568}" destId="{A4796846-4594-4899-8E1A-F00A5C47A6B2}" srcOrd="1" destOrd="0" presId="urn:microsoft.com/office/officeart/2005/8/layout/cycle4"/>
    <dgm:cxn modelId="{D2DF921E-0787-40D1-8159-677F644EA3B1}" type="presOf" srcId="{BF8E66E9-2A9B-4A10-A886-96416B51664F}" destId="{210093D8-20DA-49F9-BBD7-07397CE2813D}" srcOrd="0" destOrd="0" presId="urn:microsoft.com/office/officeart/2005/8/layout/cycle4"/>
    <dgm:cxn modelId="{21FAA030-F28E-4E20-8E54-97B8D3A72072}" type="presOf" srcId="{9503A228-B811-488F-8210-D002E085E5F8}" destId="{97FF26A7-AE9C-4528-B4EA-F054B2FB08BD}" srcOrd="0" destOrd="0" presId="urn:microsoft.com/office/officeart/2005/8/layout/cycle4"/>
    <dgm:cxn modelId="{D9D52037-7880-498D-8AC7-F354DA35B3FC}" type="presOf" srcId="{56EFAB97-BD40-4C7E-A226-7A2E01EB063A}" destId="{23DE744C-266C-4204-9D99-6E91E5886755}" srcOrd="0" destOrd="0" presId="urn:microsoft.com/office/officeart/2005/8/layout/cycle4"/>
    <dgm:cxn modelId="{1645703C-EC7F-4367-8B15-F003631F06C2}" srcId="{E5BCEEE5-F9DA-4A36-B73B-8FB1235646DA}" destId="{4FD0862D-CD1A-40BD-B61C-B2B8025ED489}" srcOrd="0" destOrd="0" parTransId="{14046F03-85CE-4BED-99E1-AF3EB63871B1}" sibTransId="{6A19AD83-F002-442D-918C-1066324B1132}"/>
    <dgm:cxn modelId="{E22ACE69-FD95-4510-AE0C-710D31021050}" srcId="{56EFAB97-BD40-4C7E-A226-7A2E01EB063A}" destId="{99FF45ED-3956-4B6B-895C-A81C1761A4CD}" srcOrd="0" destOrd="0" parTransId="{0B4FE663-D6F2-4DFE-9AAD-288726D95D21}" sibTransId="{41AE0ED4-BD11-4583-B85C-2FD9F0AA2581}"/>
    <dgm:cxn modelId="{8B15CD4D-6CD3-4048-8D5E-7B06050796E1}" type="presOf" srcId="{BF8E66E9-2A9B-4A10-A886-96416B51664F}" destId="{B24368D7-DC4E-4D4A-B1C8-6558FBC9A9C3}" srcOrd="1" destOrd="0" presId="urn:microsoft.com/office/officeart/2005/8/layout/cycle4"/>
    <dgm:cxn modelId="{D73E4751-2E50-43A5-B550-BC026F564AAA}" srcId="{9F6C0EDC-CC9E-4F38-806E-E787F803CFBB}" destId="{FE1CCE81-0824-4C6F-955A-BCF275445568}" srcOrd="0" destOrd="0" parTransId="{AFB18599-5542-446A-8BF1-91B324D00069}" sibTransId="{F8C0BA03-FDEB-40EC-B260-F76D0B922A07}"/>
    <dgm:cxn modelId="{D217E957-9326-4D79-9EE6-541864B043B3}" type="presOf" srcId="{9F6C0EDC-CC9E-4F38-806E-E787F803CFBB}" destId="{8881FD85-47C3-4C90-9574-8A963B43AC80}" srcOrd="0" destOrd="0" presId="urn:microsoft.com/office/officeart/2005/8/layout/cycle4"/>
    <dgm:cxn modelId="{87D9505A-9C6D-4EBB-89A1-D77C634847BF}" type="presOf" srcId="{4FD0862D-CD1A-40BD-B61C-B2B8025ED489}" destId="{A45419F6-0B2A-48A8-9456-2E863493FEB9}" srcOrd="0" destOrd="0" presId="urn:microsoft.com/office/officeart/2005/8/layout/cycle4"/>
    <dgm:cxn modelId="{50C7D181-E56F-4068-B029-4771521697FC}" type="presOf" srcId="{A96616AA-4FB7-48A0-98AC-E2A0299EBD3E}" destId="{2D17C1B5-83AB-4E0A-A287-3113FFC900F3}" srcOrd="1" destOrd="0" presId="urn:microsoft.com/office/officeart/2005/8/layout/cycle4"/>
    <dgm:cxn modelId="{7D4A4087-CE4E-45E6-9FB2-A3291BF92162}" type="presOf" srcId="{4FD0862D-CD1A-40BD-B61C-B2B8025ED489}" destId="{C0EF8A12-6CC4-43BE-9ABD-522610FA97D7}" srcOrd="1" destOrd="0" presId="urn:microsoft.com/office/officeart/2005/8/layout/cycle4"/>
    <dgm:cxn modelId="{5BD83C90-A1E7-4C17-A0DA-143030A9194F}" srcId="{56EFAB97-BD40-4C7E-A226-7A2E01EB063A}" destId="{9F6C0EDC-CC9E-4F38-806E-E787F803CFBB}" srcOrd="2" destOrd="0" parTransId="{C1BE1F9D-017C-41CD-AF49-BC6B0DEA672D}" sibTransId="{51C9714C-2386-42A3-B16B-7F088F5F08F0}"/>
    <dgm:cxn modelId="{78574596-2030-4568-B62C-42740B2DA4D8}" srcId="{56EFAB97-BD40-4C7E-A226-7A2E01EB063A}" destId="{E5BCEEE5-F9DA-4A36-B73B-8FB1235646DA}" srcOrd="3" destOrd="0" parTransId="{F9CD2546-07A6-4837-BC9A-E04776659A0B}" sibTransId="{589D1950-F272-4CD8-92D9-8DDE92D51AEC}"/>
    <dgm:cxn modelId="{9300849F-D429-4667-A979-D4E9372812EB}" type="presOf" srcId="{99FF45ED-3956-4B6B-895C-A81C1761A4CD}" destId="{A906B579-E79D-4FCF-B165-80BAC1C6AC0E}" srcOrd="0" destOrd="0" presId="urn:microsoft.com/office/officeart/2005/8/layout/cycle4"/>
    <dgm:cxn modelId="{D9B3A2B1-2FA2-4909-8EBF-A35342F5BFAA}" type="presOf" srcId="{FE1CCE81-0824-4C6F-955A-BCF275445568}" destId="{F4418451-CD06-49A2-A232-BBEEF556688A}" srcOrd="0" destOrd="0" presId="urn:microsoft.com/office/officeart/2005/8/layout/cycle4"/>
    <dgm:cxn modelId="{D12981CA-FF44-4FFF-B657-60CEB7525317}" srcId="{56EFAB97-BD40-4C7E-A226-7A2E01EB063A}" destId="{9503A228-B811-488F-8210-D002E085E5F8}" srcOrd="1" destOrd="0" parTransId="{C73B66CF-4D59-471E-B31E-98DBE72FF252}" sibTransId="{D9580F6A-0749-4894-BEE4-9CF21A8E3F6A}"/>
    <dgm:cxn modelId="{C4F48DD3-E178-4853-AAA9-2C2D713B6D7E}" srcId="{9503A228-B811-488F-8210-D002E085E5F8}" destId="{BF8E66E9-2A9B-4A10-A886-96416B51664F}" srcOrd="0" destOrd="0" parTransId="{21E612C5-4F4D-41A7-A7C1-25D4A046A070}" sibTransId="{D3D1E900-9395-41AD-B13E-7AB4A16BD8B9}"/>
    <dgm:cxn modelId="{383057D6-3C97-4A3E-946A-F9EA793ACAA5}" srcId="{99FF45ED-3956-4B6B-895C-A81C1761A4CD}" destId="{A96616AA-4FB7-48A0-98AC-E2A0299EBD3E}" srcOrd="0" destOrd="0" parTransId="{BB44F939-4783-473E-A92B-D5AA935F2987}" sibTransId="{28AA0A24-8C00-4CCE-BB0A-8168C998FAB8}"/>
    <dgm:cxn modelId="{344DD6D6-7BE5-49D3-AD91-644340246A47}" type="presOf" srcId="{A96616AA-4FB7-48A0-98AC-E2A0299EBD3E}" destId="{032BCF0C-C0A7-4971-8155-DC0C5B96A48C}" srcOrd="0" destOrd="0" presId="urn:microsoft.com/office/officeart/2005/8/layout/cycle4"/>
    <dgm:cxn modelId="{7B89E9FE-35BE-4A97-8218-F24A6B0D6F97}" type="presOf" srcId="{E5BCEEE5-F9DA-4A36-B73B-8FB1235646DA}" destId="{2894E114-C2D9-4F6A-BDE0-3E3A590CF66F}" srcOrd="0" destOrd="0" presId="urn:microsoft.com/office/officeart/2005/8/layout/cycle4"/>
    <dgm:cxn modelId="{86B82EFD-1EFC-4911-B247-280116B02960}" type="presParOf" srcId="{23DE744C-266C-4204-9D99-6E91E5886755}" destId="{175898F2-2D9F-4DBA-90A2-6C2BEADE1253}" srcOrd="0" destOrd="0" presId="urn:microsoft.com/office/officeart/2005/8/layout/cycle4"/>
    <dgm:cxn modelId="{74EDE3A5-CDD9-46A9-9EDC-9117E1ED012D}" type="presParOf" srcId="{175898F2-2D9F-4DBA-90A2-6C2BEADE1253}" destId="{21A3E685-C7FC-46C0-93AF-A5C08DDD376E}" srcOrd="0" destOrd="0" presId="urn:microsoft.com/office/officeart/2005/8/layout/cycle4"/>
    <dgm:cxn modelId="{BD0D12A2-B0BE-452B-AF01-A451ED711A7B}" type="presParOf" srcId="{21A3E685-C7FC-46C0-93AF-A5C08DDD376E}" destId="{032BCF0C-C0A7-4971-8155-DC0C5B96A48C}" srcOrd="0" destOrd="0" presId="urn:microsoft.com/office/officeart/2005/8/layout/cycle4"/>
    <dgm:cxn modelId="{0E7E2603-487B-4856-90B0-14182C7EA9C0}" type="presParOf" srcId="{21A3E685-C7FC-46C0-93AF-A5C08DDD376E}" destId="{2D17C1B5-83AB-4E0A-A287-3113FFC900F3}" srcOrd="1" destOrd="0" presId="urn:microsoft.com/office/officeart/2005/8/layout/cycle4"/>
    <dgm:cxn modelId="{AB9BFCAC-CD24-4856-8296-B63B0B45D527}" type="presParOf" srcId="{175898F2-2D9F-4DBA-90A2-6C2BEADE1253}" destId="{BACCD7A2-CC01-4083-897E-F348A1574681}" srcOrd="1" destOrd="0" presId="urn:microsoft.com/office/officeart/2005/8/layout/cycle4"/>
    <dgm:cxn modelId="{E596AEAF-A36C-4F09-8D2F-B8D2349BC63E}" type="presParOf" srcId="{BACCD7A2-CC01-4083-897E-F348A1574681}" destId="{210093D8-20DA-49F9-BBD7-07397CE2813D}" srcOrd="0" destOrd="0" presId="urn:microsoft.com/office/officeart/2005/8/layout/cycle4"/>
    <dgm:cxn modelId="{4D229ED1-7AE3-4E5A-A5F3-DCE328DEF258}" type="presParOf" srcId="{BACCD7A2-CC01-4083-897E-F348A1574681}" destId="{B24368D7-DC4E-4D4A-B1C8-6558FBC9A9C3}" srcOrd="1" destOrd="0" presId="urn:microsoft.com/office/officeart/2005/8/layout/cycle4"/>
    <dgm:cxn modelId="{C92C8B46-DE03-40E8-B50F-4B347F124536}" type="presParOf" srcId="{175898F2-2D9F-4DBA-90A2-6C2BEADE1253}" destId="{69EB8BFD-1C0F-4E9E-AC26-A9D9E54AC98C}" srcOrd="2" destOrd="0" presId="urn:microsoft.com/office/officeart/2005/8/layout/cycle4"/>
    <dgm:cxn modelId="{8BB0C324-58D8-4F47-8214-0832018DA7CE}" type="presParOf" srcId="{69EB8BFD-1C0F-4E9E-AC26-A9D9E54AC98C}" destId="{F4418451-CD06-49A2-A232-BBEEF556688A}" srcOrd="0" destOrd="0" presId="urn:microsoft.com/office/officeart/2005/8/layout/cycle4"/>
    <dgm:cxn modelId="{C5F43F73-C7B9-447D-BAF8-61A3673A894D}" type="presParOf" srcId="{69EB8BFD-1C0F-4E9E-AC26-A9D9E54AC98C}" destId="{A4796846-4594-4899-8E1A-F00A5C47A6B2}" srcOrd="1" destOrd="0" presId="urn:microsoft.com/office/officeart/2005/8/layout/cycle4"/>
    <dgm:cxn modelId="{168C6705-78BC-4A6A-A98D-9FA1F0D0B1AD}" type="presParOf" srcId="{175898F2-2D9F-4DBA-90A2-6C2BEADE1253}" destId="{DC6E7584-3B52-48F0-AFDB-833FF79972AA}" srcOrd="3" destOrd="0" presId="urn:microsoft.com/office/officeart/2005/8/layout/cycle4"/>
    <dgm:cxn modelId="{F1B83BAA-5BCB-409D-B7F3-5AABEAA84E8F}" type="presParOf" srcId="{DC6E7584-3B52-48F0-AFDB-833FF79972AA}" destId="{A45419F6-0B2A-48A8-9456-2E863493FEB9}" srcOrd="0" destOrd="0" presId="urn:microsoft.com/office/officeart/2005/8/layout/cycle4"/>
    <dgm:cxn modelId="{F0A6AA30-D94F-467E-BCC6-64AB27DDBF5B}" type="presParOf" srcId="{DC6E7584-3B52-48F0-AFDB-833FF79972AA}" destId="{C0EF8A12-6CC4-43BE-9ABD-522610FA97D7}" srcOrd="1" destOrd="0" presId="urn:microsoft.com/office/officeart/2005/8/layout/cycle4"/>
    <dgm:cxn modelId="{9E90DCA3-F415-47B2-ABFD-41576B0C3F17}" type="presParOf" srcId="{175898F2-2D9F-4DBA-90A2-6C2BEADE1253}" destId="{C7875BEA-34A2-4457-8C19-4F5BA4F789AD}" srcOrd="4" destOrd="0" presId="urn:microsoft.com/office/officeart/2005/8/layout/cycle4"/>
    <dgm:cxn modelId="{EE4D415B-8FAD-43CF-ABED-36399A12B271}" type="presParOf" srcId="{23DE744C-266C-4204-9D99-6E91E5886755}" destId="{2A0B7274-AF9E-4E91-8690-4C3809BE3059}" srcOrd="1" destOrd="0" presId="urn:microsoft.com/office/officeart/2005/8/layout/cycle4"/>
    <dgm:cxn modelId="{6C67B0B4-34B5-4143-B994-49CA28115270}" type="presParOf" srcId="{2A0B7274-AF9E-4E91-8690-4C3809BE3059}" destId="{A906B579-E79D-4FCF-B165-80BAC1C6AC0E}" srcOrd="0" destOrd="0" presId="urn:microsoft.com/office/officeart/2005/8/layout/cycle4"/>
    <dgm:cxn modelId="{8F797F35-391C-4B5B-9F64-8DBB70A0BFD9}" type="presParOf" srcId="{2A0B7274-AF9E-4E91-8690-4C3809BE3059}" destId="{97FF26A7-AE9C-4528-B4EA-F054B2FB08BD}" srcOrd="1" destOrd="0" presId="urn:microsoft.com/office/officeart/2005/8/layout/cycle4"/>
    <dgm:cxn modelId="{BA286EE6-92F9-4D1B-B169-10803E2EA8EB}" type="presParOf" srcId="{2A0B7274-AF9E-4E91-8690-4C3809BE3059}" destId="{8881FD85-47C3-4C90-9574-8A963B43AC80}" srcOrd="2" destOrd="0" presId="urn:microsoft.com/office/officeart/2005/8/layout/cycle4"/>
    <dgm:cxn modelId="{AC932926-5CF6-4F01-8006-348C3BE9DF77}" type="presParOf" srcId="{2A0B7274-AF9E-4E91-8690-4C3809BE3059}" destId="{2894E114-C2D9-4F6A-BDE0-3E3A590CF66F}" srcOrd="3" destOrd="0" presId="urn:microsoft.com/office/officeart/2005/8/layout/cycle4"/>
    <dgm:cxn modelId="{03B756ED-7B81-4363-A60E-703A74D22C6B}" type="presParOf" srcId="{2A0B7274-AF9E-4E91-8690-4C3809BE3059}" destId="{7C609817-39BE-40C6-BBD5-899A9E467896}" srcOrd="4" destOrd="0" presId="urn:microsoft.com/office/officeart/2005/8/layout/cycle4"/>
    <dgm:cxn modelId="{A9F5FEB9-B151-4B44-AA04-727F8058708C}" type="presParOf" srcId="{23DE744C-266C-4204-9D99-6E91E5886755}" destId="{8CDAAF3A-0A02-416A-A4F1-161E3BAF2B1E}" srcOrd="2" destOrd="0" presId="urn:microsoft.com/office/officeart/2005/8/layout/cycle4"/>
    <dgm:cxn modelId="{974F7292-A36A-4953-AC7D-32CD9C649A24}" type="presParOf" srcId="{23DE744C-266C-4204-9D99-6E91E5886755}" destId="{A4EE114B-6485-4FC4-B058-704407F8716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790C1-1CDE-4C1C-81D1-9454D3EB3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B6A30E-D644-4EED-9B92-45F758F0143B}">
      <dgm:prSet phldrT="[Text]" phldr="0"/>
      <dgm:spPr>
        <a:solidFill>
          <a:schemeClr val="accent2"/>
        </a:solidFill>
      </dgm:spPr>
      <dgm:t>
        <a:bodyPr/>
        <a:lstStyle/>
        <a:p>
          <a:r>
            <a:rPr lang="en-US" dirty="0"/>
            <a:t>Bad prompts create bad results</a:t>
          </a:r>
        </a:p>
      </dgm:t>
    </dgm:pt>
    <dgm:pt modelId="{B2D8277E-26AB-491F-B956-FC88668C46CA}" type="parTrans" cxnId="{1CEFE4D2-E46D-4BE5-9BA3-22230D95A8E6}">
      <dgm:prSet/>
      <dgm:spPr/>
      <dgm:t>
        <a:bodyPr/>
        <a:lstStyle/>
        <a:p>
          <a:endParaRPr lang="en-US"/>
        </a:p>
      </dgm:t>
    </dgm:pt>
    <dgm:pt modelId="{6D99B358-7BA0-42F6-A3FF-15B15FB8ADB6}" type="sibTrans" cxnId="{1CEFE4D2-E46D-4BE5-9BA3-22230D95A8E6}">
      <dgm:prSet/>
      <dgm:spPr/>
      <dgm:t>
        <a:bodyPr/>
        <a:lstStyle/>
        <a:p>
          <a:endParaRPr lang="en-US"/>
        </a:p>
      </dgm:t>
    </dgm:pt>
    <dgm:pt modelId="{7EDAA08D-2588-46EA-BDDE-6B86C85887D4}">
      <dgm:prSet phldrT="[Text]" phldr="0"/>
      <dgm:spPr>
        <a:solidFill>
          <a:schemeClr val="accent2"/>
        </a:solidFill>
      </dgm:spPr>
      <dgm:t>
        <a:bodyPr/>
        <a:lstStyle/>
        <a:p>
          <a:r>
            <a:rPr lang="en-US" dirty="0"/>
            <a:t>Do not upload sensitive data</a:t>
          </a:r>
        </a:p>
      </dgm:t>
    </dgm:pt>
    <dgm:pt modelId="{49020B08-6879-47DB-A2B1-6C8DC832B534}" type="parTrans" cxnId="{90F04738-568C-4FB4-B592-A699BFA8C575}">
      <dgm:prSet/>
      <dgm:spPr/>
      <dgm:t>
        <a:bodyPr/>
        <a:lstStyle/>
        <a:p>
          <a:endParaRPr lang="en-US"/>
        </a:p>
      </dgm:t>
    </dgm:pt>
    <dgm:pt modelId="{A9B7DF11-0ADE-46AA-8880-5635C1D978F1}" type="sibTrans" cxnId="{90F04738-568C-4FB4-B592-A699BFA8C575}">
      <dgm:prSet/>
      <dgm:spPr/>
      <dgm:t>
        <a:bodyPr/>
        <a:lstStyle/>
        <a:p>
          <a:endParaRPr lang="en-US"/>
        </a:p>
      </dgm:t>
    </dgm:pt>
    <dgm:pt modelId="{1B5DCDBA-5B85-4AF3-B8D4-E57B578935CC}">
      <dgm:prSet phldrT="[Text]" phldr="0"/>
      <dgm:spPr>
        <a:solidFill>
          <a:schemeClr val="accent2"/>
        </a:solidFill>
      </dgm:spPr>
      <dgm:t>
        <a:bodyPr/>
        <a:lstStyle/>
        <a:p>
          <a:r>
            <a:rPr lang="en-US" dirty="0"/>
            <a:t>You are now armed and dangerous</a:t>
          </a:r>
        </a:p>
      </dgm:t>
    </dgm:pt>
    <dgm:pt modelId="{13635629-92A5-4DD8-9508-6F82CED1CD1B}" type="parTrans" cxnId="{FBF84D79-2F92-4348-A04B-D9248FC0CE61}">
      <dgm:prSet/>
      <dgm:spPr/>
      <dgm:t>
        <a:bodyPr/>
        <a:lstStyle/>
        <a:p>
          <a:endParaRPr lang="en-US"/>
        </a:p>
      </dgm:t>
    </dgm:pt>
    <dgm:pt modelId="{D750A30E-0833-4EBD-A97A-3676ACADB5DE}" type="sibTrans" cxnId="{FBF84D79-2F92-4348-A04B-D9248FC0CE61}">
      <dgm:prSet/>
      <dgm:spPr/>
      <dgm:t>
        <a:bodyPr/>
        <a:lstStyle/>
        <a:p>
          <a:endParaRPr lang="en-US"/>
        </a:p>
      </dgm:t>
    </dgm:pt>
    <dgm:pt modelId="{D18E7498-FF34-431E-A5B9-9603762A397E}">
      <dgm:prSet phldrT="[Text]" phldr="0"/>
      <dgm:spPr/>
      <dgm:t>
        <a:bodyPr/>
        <a:lstStyle/>
        <a:p>
          <a:r>
            <a:rPr lang="en-US" dirty="0"/>
            <a:t>AI takes away the safety and makes it full automatic</a:t>
          </a:r>
        </a:p>
      </dgm:t>
    </dgm:pt>
    <dgm:pt modelId="{90E868A9-CD8E-4B1E-ABE9-6103E1578D2E}" type="parTrans" cxnId="{101038E6-77EB-4764-8EA7-86CFD3CEE6D4}">
      <dgm:prSet/>
      <dgm:spPr/>
      <dgm:t>
        <a:bodyPr/>
        <a:lstStyle/>
        <a:p>
          <a:endParaRPr lang="en-US"/>
        </a:p>
      </dgm:t>
    </dgm:pt>
    <dgm:pt modelId="{CC6A92EC-ED41-4B7B-8597-99B492DF9749}" type="sibTrans" cxnId="{101038E6-77EB-4764-8EA7-86CFD3CEE6D4}">
      <dgm:prSet/>
      <dgm:spPr/>
      <dgm:t>
        <a:bodyPr/>
        <a:lstStyle/>
        <a:p>
          <a:endParaRPr lang="en-US"/>
        </a:p>
      </dgm:t>
    </dgm:pt>
    <dgm:pt modelId="{876A9B0D-420C-460E-9FDF-7411C650F525}">
      <dgm:prSet phldrT="[Text]" phldr="0"/>
      <dgm:spPr>
        <a:solidFill>
          <a:schemeClr val="accent2"/>
        </a:solidFill>
      </dgm:spPr>
      <dgm:t>
        <a:bodyPr/>
        <a:lstStyle/>
        <a:p>
          <a:r>
            <a:rPr lang="en-US" dirty="0"/>
            <a:t>Ask AI to be critical and share opposing views</a:t>
          </a:r>
        </a:p>
      </dgm:t>
    </dgm:pt>
    <dgm:pt modelId="{DF0DA196-2C69-4C26-81C1-177103C8698B}" type="parTrans" cxnId="{094ECC84-8CAA-4FA5-B1B5-464DB9C09FFC}">
      <dgm:prSet/>
      <dgm:spPr/>
      <dgm:t>
        <a:bodyPr/>
        <a:lstStyle/>
        <a:p>
          <a:endParaRPr lang="en-US"/>
        </a:p>
      </dgm:t>
    </dgm:pt>
    <dgm:pt modelId="{70D47556-3D0B-4830-B4E2-7B975FBB3492}" type="sibTrans" cxnId="{094ECC84-8CAA-4FA5-B1B5-464DB9C09FFC}">
      <dgm:prSet/>
      <dgm:spPr/>
      <dgm:t>
        <a:bodyPr/>
        <a:lstStyle/>
        <a:p>
          <a:endParaRPr lang="en-US"/>
        </a:p>
      </dgm:t>
    </dgm:pt>
    <dgm:pt modelId="{89AB9840-C1EB-4D31-93DB-8BE3A5C9C9BA}">
      <dgm:prSet phldrT="[Text]" phldr="0"/>
      <dgm:spPr>
        <a:solidFill>
          <a:schemeClr val="accent2"/>
        </a:solidFill>
      </dgm:spPr>
      <dgm:t>
        <a:bodyPr/>
        <a:lstStyle/>
        <a:p>
          <a:r>
            <a:rPr lang="en-US" dirty="0"/>
            <a:t>It is always going to be your model, not the consultants or Ai’s, the errors in it are yours. </a:t>
          </a:r>
        </a:p>
      </dgm:t>
    </dgm:pt>
    <dgm:pt modelId="{1B74DA81-AACB-4640-8DB1-CA7BB9D69D69}" type="parTrans" cxnId="{1A4AEE18-7D71-49A3-A8F2-ED472EEE7CA5}">
      <dgm:prSet/>
      <dgm:spPr/>
      <dgm:t>
        <a:bodyPr/>
        <a:lstStyle/>
        <a:p>
          <a:endParaRPr lang="en-US"/>
        </a:p>
      </dgm:t>
    </dgm:pt>
    <dgm:pt modelId="{7B8B329C-B531-4D74-B0BA-521D50DB357D}" type="sibTrans" cxnId="{1A4AEE18-7D71-49A3-A8F2-ED472EEE7CA5}">
      <dgm:prSet/>
      <dgm:spPr/>
      <dgm:t>
        <a:bodyPr/>
        <a:lstStyle/>
        <a:p>
          <a:endParaRPr lang="en-US"/>
        </a:p>
      </dgm:t>
    </dgm:pt>
    <dgm:pt modelId="{3CBB9476-E377-4DCF-8139-E481DD114BD7}" type="pres">
      <dgm:prSet presAssocID="{7A6790C1-1CDE-4C1C-81D1-9454D3EB3FC0}" presName="linear" presStyleCnt="0">
        <dgm:presLayoutVars>
          <dgm:animLvl val="lvl"/>
          <dgm:resizeHandles val="exact"/>
        </dgm:presLayoutVars>
      </dgm:prSet>
      <dgm:spPr/>
    </dgm:pt>
    <dgm:pt modelId="{2A43BC18-C17C-4C82-B2A3-A184A17583C7}" type="pres">
      <dgm:prSet presAssocID="{C9B6A30E-D644-4EED-9B92-45F758F0143B}" presName="parentText" presStyleLbl="node1" presStyleIdx="0" presStyleCnt="5">
        <dgm:presLayoutVars>
          <dgm:chMax val="0"/>
          <dgm:bulletEnabled val="1"/>
        </dgm:presLayoutVars>
      </dgm:prSet>
      <dgm:spPr/>
    </dgm:pt>
    <dgm:pt modelId="{28236AD0-3E6E-4E08-B5D6-7F6015DCFD87}" type="pres">
      <dgm:prSet presAssocID="{6D99B358-7BA0-42F6-A3FF-15B15FB8ADB6}" presName="spacer" presStyleCnt="0"/>
      <dgm:spPr/>
    </dgm:pt>
    <dgm:pt modelId="{100827BF-58CF-474A-B436-451E5EEB1F33}" type="pres">
      <dgm:prSet presAssocID="{876A9B0D-420C-460E-9FDF-7411C650F525}" presName="parentText" presStyleLbl="node1" presStyleIdx="1" presStyleCnt="5">
        <dgm:presLayoutVars>
          <dgm:chMax val="0"/>
          <dgm:bulletEnabled val="1"/>
        </dgm:presLayoutVars>
      </dgm:prSet>
      <dgm:spPr/>
    </dgm:pt>
    <dgm:pt modelId="{F710A1FF-DBF6-4A9F-8A5A-860FB11F25C2}" type="pres">
      <dgm:prSet presAssocID="{70D47556-3D0B-4830-B4E2-7B975FBB3492}" presName="spacer" presStyleCnt="0"/>
      <dgm:spPr/>
    </dgm:pt>
    <dgm:pt modelId="{8753D4B2-1A9B-4C41-A52F-0B360B9111E9}" type="pres">
      <dgm:prSet presAssocID="{7EDAA08D-2588-46EA-BDDE-6B86C85887D4}" presName="parentText" presStyleLbl="node1" presStyleIdx="2" presStyleCnt="5">
        <dgm:presLayoutVars>
          <dgm:chMax val="0"/>
          <dgm:bulletEnabled val="1"/>
        </dgm:presLayoutVars>
      </dgm:prSet>
      <dgm:spPr/>
    </dgm:pt>
    <dgm:pt modelId="{15704B1C-E088-48F6-8AD1-76C2E8332257}" type="pres">
      <dgm:prSet presAssocID="{A9B7DF11-0ADE-46AA-8880-5635C1D978F1}" presName="spacer" presStyleCnt="0"/>
      <dgm:spPr/>
    </dgm:pt>
    <dgm:pt modelId="{DDA770FA-C942-43DD-B80A-18F5A74228F4}" type="pres">
      <dgm:prSet presAssocID="{1B5DCDBA-5B85-4AF3-B8D4-E57B578935CC}" presName="parentText" presStyleLbl="node1" presStyleIdx="3" presStyleCnt="5">
        <dgm:presLayoutVars>
          <dgm:chMax val="0"/>
          <dgm:bulletEnabled val="1"/>
        </dgm:presLayoutVars>
      </dgm:prSet>
      <dgm:spPr/>
    </dgm:pt>
    <dgm:pt modelId="{EA3C17BE-AD91-45CA-B7CB-16603D871BF0}" type="pres">
      <dgm:prSet presAssocID="{1B5DCDBA-5B85-4AF3-B8D4-E57B578935CC}" presName="childText" presStyleLbl="revTx" presStyleIdx="0" presStyleCnt="1">
        <dgm:presLayoutVars>
          <dgm:bulletEnabled val="1"/>
        </dgm:presLayoutVars>
      </dgm:prSet>
      <dgm:spPr/>
    </dgm:pt>
    <dgm:pt modelId="{C7485925-EF09-4FE7-B975-3F73A62FE8A1}" type="pres">
      <dgm:prSet presAssocID="{89AB9840-C1EB-4D31-93DB-8BE3A5C9C9BA}" presName="parentText" presStyleLbl="node1" presStyleIdx="4" presStyleCnt="5">
        <dgm:presLayoutVars>
          <dgm:chMax val="0"/>
          <dgm:bulletEnabled val="1"/>
        </dgm:presLayoutVars>
      </dgm:prSet>
      <dgm:spPr/>
    </dgm:pt>
  </dgm:ptLst>
  <dgm:cxnLst>
    <dgm:cxn modelId="{1A4AEE18-7D71-49A3-A8F2-ED472EEE7CA5}" srcId="{7A6790C1-1CDE-4C1C-81D1-9454D3EB3FC0}" destId="{89AB9840-C1EB-4D31-93DB-8BE3A5C9C9BA}" srcOrd="4" destOrd="0" parTransId="{1B74DA81-AACB-4640-8DB1-CA7BB9D69D69}" sibTransId="{7B8B329C-B531-4D74-B0BA-521D50DB357D}"/>
    <dgm:cxn modelId="{D370051F-315E-4D03-9E13-818F0027D7CC}" type="presOf" srcId="{89AB9840-C1EB-4D31-93DB-8BE3A5C9C9BA}" destId="{C7485925-EF09-4FE7-B975-3F73A62FE8A1}" srcOrd="0" destOrd="0" presId="urn:microsoft.com/office/officeart/2005/8/layout/vList2"/>
    <dgm:cxn modelId="{8416B424-37DB-4D28-BFAE-44EEAEE8BCF6}" type="presOf" srcId="{7EDAA08D-2588-46EA-BDDE-6B86C85887D4}" destId="{8753D4B2-1A9B-4C41-A52F-0B360B9111E9}" srcOrd="0" destOrd="0" presId="urn:microsoft.com/office/officeart/2005/8/layout/vList2"/>
    <dgm:cxn modelId="{DB35F32C-06C8-40BC-B4D2-D2C5AC3BF76A}" type="presOf" srcId="{D18E7498-FF34-431E-A5B9-9603762A397E}" destId="{EA3C17BE-AD91-45CA-B7CB-16603D871BF0}" srcOrd="0" destOrd="0" presId="urn:microsoft.com/office/officeart/2005/8/layout/vList2"/>
    <dgm:cxn modelId="{90F04738-568C-4FB4-B592-A699BFA8C575}" srcId="{7A6790C1-1CDE-4C1C-81D1-9454D3EB3FC0}" destId="{7EDAA08D-2588-46EA-BDDE-6B86C85887D4}" srcOrd="2" destOrd="0" parTransId="{49020B08-6879-47DB-A2B1-6C8DC832B534}" sibTransId="{A9B7DF11-0ADE-46AA-8880-5635C1D978F1}"/>
    <dgm:cxn modelId="{78255663-A3DA-4B3C-BE4E-236445C3F49C}" type="presOf" srcId="{876A9B0D-420C-460E-9FDF-7411C650F525}" destId="{100827BF-58CF-474A-B436-451E5EEB1F33}" srcOrd="0" destOrd="0" presId="urn:microsoft.com/office/officeart/2005/8/layout/vList2"/>
    <dgm:cxn modelId="{9548F94B-7591-4955-93DE-99F09B8CD0FD}" type="presOf" srcId="{1B5DCDBA-5B85-4AF3-B8D4-E57B578935CC}" destId="{DDA770FA-C942-43DD-B80A-18F5A74228F4}" srcOrd="0" destOrd="0" presId="urn:microsoft.com/office/officeart/2005/8/layout/vList2"/>
    <dgm:cxn modelId="{FBF84D79-2F92-4348-A04B-D9248FC0CE61}" srcId="{7A6790C1-1CDE-4C1C-81D1-9454D3EB3FC0}" destId="{1B5DCDBA-5B85-4AF3-B8D4-E57B578935CC}" srcOrd="3" destOrd="0" parTransId="{13635629-92A5-4DD8-9508-6F82CED1CD1B}" sibTransId="{D750A30E-0833-4EBD-A97A-3676ACADB5DE}"/>
    <dgm:cxn modelId="{094ECC84-8CAA-4FA5-B1B5-464DB9C09FFC}" srcId="{7A6790C1-1CDE-4C1C-81D1-9454D3EB3FC0}" destId="{876A9B0D-420C-460E-9FDF-7411C650F525}" srcOrd="1" destOrd="0" parTransId="{DF0DA196-2C69-4C26-81C1-177103C8698B}" sibTransId="{70D47556-3D0B-4830-B4E2-7B975FBB3492}"/>
    <dgm:cxn modelId="{7BC685B6-CB2C-4D57-AAE2-5A2D04B82B11}" type="presOf" srcId="{C9B6A30E-D644-4EED-9B92-45F758F0143B}" destId="{2A43BC18-C17C-4C82-B2A3-A184A17583C7}" srcOrd="0" destOrd="0" presId="urn:microsoft.com/office/officeart/2005/8/layout/vList2"/>
    <dgm:cxn modelId="{1CEFE4D2-E46D-4BE5-9BA3-22230D95A8E6}" srcId="{7A6790C1-1CDE-4C1C-81D1-9454D3EB3FC0}" destId="{C9B6A30E-D644-4EED-9B92-45F758F0143B}" srcOrd="0" destOrd="0" parTransId="{B2D8277E-26AB-491F-B956-FC88668C46CA}" sibTransId="{6D99B358-7BA0-42F6-A3FF-15B15FB8ADB6}"/>
    <dgm:cxn modelId="{7A0DDDDB-FBA9-4F3A-9275-554B6146F59B}" type="presOf" srcId="{7A6790C1-1CDE-4C1C-81D1-9454D3EB3FC0}" destId="{3CBB9476-E377-4DCF-8139-E481DD114BD7}" srcOrd="0" destOrd="0" presId="urn:microsoft.com/office/officeart/2005/8/layout/vList2"/>
    <dgm:cxn modelId="{101038E6-77EB-4764-8EA7-86CFD3CEE6D4}" srcId="{1B5DCDBA-5B85-4AF3-B8D4-E57B578935CC}" destId="{D18E7498-FF34-431E-A5B9-9603762A397E}" srcOrd="0" destOrd="0" parTransId="{90E868A9-CD8E-4B1E-ABE9-6103E1578D2E}" sibTransId="{CC6A92EC-ED41-4B7B-8597-99B492DF9749}"/>
    <dgm:cxn modelId="{82DA2C81-C391-44AE-9267-9D7551609EE6}" type="presParOf" srcId="{3CBB9476-E377-4DCF-8139-E481DD114BD7}" destId="{2A43BC18-C17C-4C82-B2A3-A184A17583C7}" srcOrd="0" destOrd="0" presId="urn:microsoft.com/office/officeart/2005/8/layout/vList2"/>
    <dgm:cxn modelId="{10326FC9-3412-4EBD-9CC8-1A1530B729F4}" type="presParOf" srcId="{3CBB9476-E377-4DCF-8139-E481DD114BD7}" destId="{28236AD0-3E6E-4E08-B5D6-7F6015DCFD87}" srcOrd="1" destOrd="0" presId="urn:microsoft.com/office/officeart/2005/8/layout/vList2"/>
    <dgm:cxn modelId="{17D5CA50-5EA4-4820-88C7-BA699166306E}" type="presParOf" srcId="{3CBB9476-E377-4DCF-8139-E481DD114BD7}" destId="{100827BF-58CF-474A-B436-451E5EEB1F33}" srcOrd="2" destOrd="0" presId="urn:microsoft.com/office/officeart/2005/8/layout/vList2"/>
    <dgm:cxn modelId="{2021B25C-E0CA-4880-8959-DE3AC27A8CB2}" type="presParOf" srcId="{3CBB9476-E377-4DCF-8139-E481DD114BD7}" destId="{F710A1FF-DBF6-4A9F-8A5A-860FB11F25C2}" srcOrd="3" destOrd="0" presId="urn:microsoft.com/office/officeart/2005/8/layout/vList2"/>
    <dgm:cxn modelId="{73A1D2D5-DBA5-45A5-A323-3A922EB52278}" type="presParOf" srcId="{3CBB9476-E377-4DCF-8139-E481DD114BD7}" destId="{8753D4B2-1A9B-4C41-A52F-0B360B9111E9}" srcOrd="4" destOrd="0" presId="urn:microsoft.com/office/officeart/2005/8/layout/vList2"/>
    <dgm:cxn modelId="{FFEF21BB-F0AA-4C18-B573-6530968F1B96}" type="presParOf" srcId="{3CBB9476-E377-4DCF-8139-E481DD114BD7}" destId="{15704B1C-E088-48F6-8AD1-76C2E8332257}" srcOrd="5" destOrd="0" presId="urn:microsoft.com/office/officeart/2005/8/layout/vList2"/>
    <dgm:cxn modelId="{CE17DCAA-3903-46D2-8009-341F1608A7BE}" type="presParOf" srcId="{3CBB9476-E377-4DCF-8139-E481DD114BD7}" destId="{DDA770FA-C942-43DD-B80A-18F5A74228F4}" srcOrd="6" destOrd="0" presId="urn:microsoft.com/office/officeart/2005/8/layout/vList2"/>
    <dgm:cxn modelId="{329EE92B-4E72-4D3D-BB5D-5D74EC9CFF1F}" type="presParOf" srcId="{3CBB9476-E377-4DCF-8139-E481DD114BD7}" destId="{EA3C17BE-AD91-45CA-B7CB-16603D871BF0}" srcOrd="7" destOrd="0" presId="urn:microsoft.com/office/officeart/2005/8/layout/vList2"/>
    <dgm:cxn modelId="{67710562-BD45-4567-8F7F-6A0D30D2C50C}" type="presParOf" srcId="{3CBB9476-E377-4DCF-8139-E481DD114BD7}" destId="{C7485925-EF09-4FE7-B975-3F73A62FE8A1}"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B6450-6761-4BC1-82D5-681EF6B6EFF2}" type="doc">
      <dgm:prSet loTypeId="urn:microsoft.com/office/officeart/2005/8/layout/pList1" loCatId="picture" qsTypeId="urn:microsoft.com/office/officeart/2005/8/quickstyle/simple1" qsCatId="simple" csTypeId="urn:microsoft.com/office/officeart/2005/8/colors/accent0_1" csCatId="mainScheme" phldr="1"/>
      <dgm:spPr/>
      <dgm:t>
        <a:bodyPr/>
        <a:lstStyle/>
        <a:p>
          <a:endParaRPr lang="en-US"/>
        </a:p>
      </dgm:t>
    </dgm:pt>
    <dgm:pt modelId="{53C2A7D0-D9E9-4104-82D1-2155B85B3E6E}">
      <dgm:prSet phldrT="[Text]" custT="1"/>
      <dgm:spPr/>
      <dgm:t>
        <a:bodyPr/>
        <a:lstStyle/>
        <a:p>
          <a:r>
            <a:rPr lang="en-US" sz="1800" b="1" dirty="0"/>
            <a:t>Financial models do not generate value </a:t>
          </a:r>
        </a:p>
      </dgm:t>
    </dgm:pt>
    <dgm:pt modelId="{FD02E91A-4ABD-4464-ADDF-E91DD6CEADFE}" type="parTrans" cxnId="{326F4EB6-3878-4297-98CB-3B64013CC839}">
      <dgm:prSet/>
      <dgm:spPr/>
      <dgm:t>
        <a:bodyPr/>
        <a:lstStyle/>
        <a:p>
          <a:endParaRPr lang="en-US"/>
        </a:p>
      </dgm:t>
    </dgm:pt>
    <dgm:pt modelId="{50C189DD-8138-4835-AF0B-FE67328143E8}" type="sibTrans" cxnId="{326F4EB6-3878-4297-98CB-3B64013CC839}">
      <dgm:prSet/>
      <dgm:spPr/>
      <dgm:t>
        <a:bodyPr/>
        <a:lstStyle/>
        <a:p>
          <a:endParaRPr lang="en-US"/>
        </a:p>
      </dgm:t>
    </dgm:pt>
    <dgm:pt modelId="{7B409836-4BE2-4616-B301-E915C15BA180}">
      <dgm:prSet custT="1"/>
      <dgm:spPr/>
      <dgm:t>
        <a:bodyPr/>
        <a:lstStyle/>
        <a:p>
          <a:r>
            <a:rPr lang="en-US" sz="1800" b="1" dirty="0"/>
            <a:t>Every Financial model ever created was wrong</a:t>
          </a:r>
        </a:p>
      </dgm:t>
    </dgm:pt>
    <dgm:pt modelId="{F7888679-7A43-45C6-9067-9CEA155FECD4}" type="parTrans" cxnId="{514237C6-C4C4-47D7-8213-2701D5252F7C}">
      <dgm:prSet/>
      <dgm:spPr/>
      <dgm:t>
        <a:bodyPr/>
        <a:lstStyle/>
        <a:p>
          <a:endParaRPr lang="en-US"/>
        </a:p>
      </dgm:t>
    </dgm:pt>
    <dgm:pt modelId="{E522BD66-637B-48E9-9942-1F0FBDB8D342}" type="sibTrans" cxnId="{514237C6-C4C4-47D7-8213-2701D5252F7C}">
      <dgm:prSet/>
      <dgm:spPr/>
      <dgm:t>
        <a:bodyPr/>
        <a:lstStyle/>
        <a:p>
          <a:endParaRPr lang="en-US"/>
        </a:p>
      </dgm:t>
    </dgm:pt>
    <dgm:pt modelId="{8EE2EAE6-9D64-4A08-B5B3-9BC875261822}">
      <dgm:prSet custT="1"/>
      <dgm:spPr/>
      <dgm:t>
        <a:bodyPr/>
        <a:lstStyle/>
        <a:p>
          <a:r>
            <a:rPr lang="en-US" sz="1800" b="1" dirty="0"/>
            <a:t>Demonstrate conservatism without saying it - under promise and over deliver</a:t>
          </a:r>
        </a:p>
      </dgm:t>
    </dgm:pt>
    <dgm:pt modelId="{A962AB17-A66C-42C6-B964-74EA4003035D}" type="parTrans" cxnId="{4B41FE98-1335-4228-B6D0-44CAA6879D93}">
      <dgm:prSet/>
      <dgm:spPr/>
      <dgm:t>
        <a:bodyPr/>
        <a:lstStyle/>
        <a:p>
          <a:endParaRPr lang="en-US"/>
        </a:p>
      </dgm:t>
    </dgm:pt>
    <dgm:pt modelId="{F51ED4F2-3A7B-49D1-BB47-756B9768F7D9}" type="sibTrans" cxnId="{4B41FE98-1335-4228-B6D0-44CAA6879D93}">
      <dgm:prSet/>
      <dgm:spPr/>
      <dgm:t>
        <a:bodyPr/>
        <a:lstStyle/>
        <a:p>
          <a:endParaRPr lang="en-US"/>
        </a:p>
      </dgm:t>
    </dgm:pt>
    <dgm:pt modelId="{2A5C8C32-AF75-4272-9F73-26E3F50054B8}">
      <dgm:prSet custT="1"/>
      <dgm:spPr/>
      <dgm:t>
        <a:bodyPr/>
        <a:lstStyle/>
        <a:p>
          <a:r>
            <a:rPr lang="en-US" sz="1800" b="1" dirty="0"/>
            <a:t>The only valuation that matters is the exit value </a:t>
          </a:r>
        </a:p>
      </dgm:t>
    </dgm:pt>
    <dgm:pt modelId="{B2830652-E158-43CB-8DD1-E340DC78A0EE}" type="parTrans" cxnId="{EDA4661A-035F-4E8D-A564-DBCB9E26A052}">
      <dgm:prSet/>
      <dgm:spPr/>
      <dgm:t>
        <a:bodyPr/>
        <a:lstStyle/>
        <a:p>
          <a:endParaRPr lang="en-US"/>
        </a:p>
      </dgm:t>
    </dgm:pt>
    <dgm:pt modelId="{2A26829E-10A4-4D44-8449-599E60F67D14}" type="sibTrans" cxnId="{EDA4661A-035F-4E8D-A564-DBCB9E26A052}">
      <dgm:prSet/>
      <dgm:spPr/>
      <dgm:t>
        <a:bodyPr/>
        <a:lstStyle/>
        <a:p>
          <a:endParaRPr lang="en-US"/>
        </a:p>
      </dgm:t>
    </dgm:pt>
    <dgm:pt modelId="{22083FC3-1C7B-45AE-BDA0-1AE4366C73E8}">
      <dgm:prSet custT="1"/>
      <dgm:spPr/>
      <dgm:t>
        <a:bodyPr/>
        <a:lstStyle/>
        <a:p>
          <a:r>
            <a:rPr lang="en-US" sz="1800" b="1" dirty="0"/>
            <a:t>Simplicity over Complexity Prevails</a:t>
          </a:r>
        </a:p>
      </dgm:t>
    </dgm:pt>
    <dgm:pt modelId="{05AC7314-88D8-422F-A9FC-CBDBA59944F4}" type="parTrans" cxnId="{146B78CB-5870-4A72-9152-B7E540083456}">
      <dgm:prSet/>
      <dgm:spPr/>
      <dgm:t>
        <a:bodyPr/>
        <a:lstStyle/>
        <a:p>
          <a:endParaRPr lang="en-US"/>
        </a:p>
      </dgm:t>
    </dgm:pt>
    <dgm:pt modelId="{E7A9814E-1102-4AA5-9477-92AB6F4B3F83}" type="sibTrans" cxnId="{146B78CB-5870-4A72-9152-B7E540083456}">
      <dgm:prSet/>
      <dgm:spPr/>
      <dgm:t>
        <a:bodyPr/>
        <a:lstStyle/>
        <a:p>
          <a:endParaRPr lang="en-US"/>
        </a:p>
      </dgm:t>
    </dgm:pt>
    <dgm:pt modelId="{42A742BC-73F7-4BC3-BC02-6E6EF4BD1A27}">
      <dgm:prSet custT="1"/>
      <dgm:spPr/>
      <dgm:t>
        <a:bodyPr/>
        <a:lstStyle/>
        <a:p>
          <a:r>
            <a:rPr lang="en-US" sz="2000" b="1" dirty="0"/>
            <a:t>You must know your model</a:t>
          </a:r>
          <a:endParaRPr lang="en-US" sz="2800" b="1" dirty="0"/>
        </a:p>
      </dgm:t>
    </dgm:pt>
    <dgm:pt modelId="{88D407F5-8996-40EF-B988-0D24EFB5B621}" type="parTrans" cxnId="{579EF9E6-121E-4131-8D27-7E388F6C8AE8}">
      <dgm:prSet/>
      <dgm:spPr/>
      <dgm:t>
        <a:bodyPr/>
        <a:lstStyle/>
        <a:p>
          <a:endParaRPr lang="en-US"/>
        </a:p>
      </dgm:t>
    </dgm:pt>
    <dgm:pt modelId="{852A22CE-E937-4947-BE17-FDC0CBB356C3}" type="sibTrans" cxnId="{579EF9E6-121E-4131-8D27-7E388F6C8AE8}">
      <dgm:prSet/>
      <dgm:spPr/>
      <dgm:t>
        <a:bodyPr/>
        <a:lstStyle/>
        <a:p>
          <a:endParaRPr lang="en-US"/>
        </a:p>
      </dgm:t>
    </dgm:pt>
    <dgm:pt modelId="{F4DB2829-4F53-4BD2-845B-67ECFDFC76FB}" type="pres">
      <dgm:prSet presAssocID="{EFFB6450-6761-4BC1-82D5-681EF6B6EFF2}" presName="Name0" presStyleCnt="0">
        <dgm:presLayoutVars>
          <dgm:dir/>
          <dgm:resizeHandles val="exact"/>
        </dgm:presLayoutVars>
      </dgm:prSet>
      <dgm:spPr/>
    </dgm:pt>
    <dgm:pt modelId="{4CA5B516-2130-4012-A813-AB46C1791E5A}" type="pres">
      <dgm:prSet presAssocID="{53C2A7D0-D9E9-4104-82D1-2155B85B3E6E}" presName="compNode" presStyleCnt="0"/>
      <dgm:spPr/>
    </dgm:pt>
    <dgm:pt modelId="{2A33877D-D0EF-46FF-9A66-D7DB7E1C57B9}" type="pres">
      <dgm:prSet presAssocID="{53C2A7D0-D9E9-4104-82D1-2155B85B3E6E}" presName="pictRect" presStyleLbl="node1" presStyleIdx="0" presStyleCnt="6" custScaleX="50026" custScaleY="72607" custLinFactNeighborX="1348" custLinFactNeighborY="-13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t="-12000" b="-12000"/>
          </a:stretch>
        </a:blipFill>
        <a:ln>
          <a:solidFill>
            <a:schemeClr val="bg1"/>
          </a:solidFill>
        </a:ln>
      </dgm:spPr>
    </dgm:pt>
    <dgm:pt modelId="{E174C6AD-7AA4-4CEE-B3A6-C1040D2B7410}" type="pres">
      <dgm:prSet presAssocID="{53C2A7D0-D9E9-4104-82D1-2155B85B3E6E}" presName="textRect" presStyleLbl="revTx" presStyleIdx="0" presStyleCnt="6">
        <dgm:presLayoutVars>
          <dgm:bulletEnabled val="1"/>
        </dgm:presLayoutVars>
      </dgm:prSet>
      <dgm:spPr/>
    </dgm:pt>
    <dgm:pt modelId="{67F5F32C-767B-4ACE-9662-423600643AFF}" type="pres">
      <dgm:prSet presAssocID="{50C189DD-8138-4835-AF0B-FE67328143E8}" presName="sibTrans" presStyleLbl="sibTrans2D1" presStyleIdx="0" presStyleCnt="0"/>
      <dgm:spPr/>
    </dgm:pt>
    <dgm:pt modelId="{5D66ED26-2A1C-4E6C-9625-271B6EDC05C3}" type="pres">
      <dgm:prSet presAssocID="{7B409836-4BE2-4616-B301-E915C15BA180}" presName="compNode" presStyleCnt="0"/>
      <dgm:spPr/>
    </dgm:pt>
    <dgm:pt modelId="{A2EDA9F7-586C-41CC-A5B5-F6AB290C7F99}" type="pres">
      <dgm:prSet presAssocID="{7B409836-4BE2-4616-B301-E915C15BA180}" presName="pictRect" presStyleLbl="node1" presStyleIdx="1" presStyleCnt="6" custScaleX="50026" custScaleY="72607" custLinFactNeighborX="778" custLinFactNeighborY="-13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solidFill>
            <a:schemeClr val="bg1"/>
          </a:solidFill>
        </a:ln>
      </dgm:spPr>
      <dgm:extLst>
        <a:ext uri="{E40237B7-FDA0-4F09-8148-C483321AD2D9}">
          <dgm14:cNvPr xmlns:dgm14="http://schemas.microsoft.com/office/drawing/2010/diagram" id="0" name="" descr="Boot with solid fill"/>
        </a:ext>
      </dgm:extLst>
    </dgm:pt>
    <dgm:pt modelId="{7322479A-0F6E-4D1F-B7C5-5D302F813849}" type="pres">
      <dgm:prSet presAssocID="{7B409836-4BE2-4616-B301-E915C15BA180}" presName="textRect" presStyleLbl="revTx" presStyleIdx="1" presStyleCnt="6">
        <dgm:presLayoutVars>
          <dgm:bulletEnabled val="1"/>
        </dgm:presLayoutVars>
      </dgm:prSet>
      <dgm:spPr/>
    </dgm:pt>
    <dgm:pt modelId="{9AE391FC-81AF-4B13-B750-03164DEC857E}" type="pres">
      <dgm:prSet presAssocID="{E522BD66-637B-48E9-9942-1F0FBDB8D342}" presName="sibTrans" presStyleLbl="sibTrans2D1" presStyleIdx="0" presStyleCnt="0"/>
      <dgm:spPr/>
    </dgm:pt>
    <dgm:pt modelId="{CB78571F-246E-4586-8FBD-7F441D5F19D7}" type="pres">
      <dgm:prSet presAssocID="{8EE2EAE6-9D64-4A08-B5B3-9BC875261822}" presName="compNode" presStyleCnt="0"/>
      <dgm:spPr/>
    </dgm:pt>
    <dgm:pt modelId="{34B8B26A-2BB9-40F0-A310-AD581307CEE4}" type="pres">
      <dgm:prSet presAssocID="{8EE2EAE6-9D64-4A08-B5B3-9BC875261822}" presName="pictRect" presStyleLbl="node1" presStyleIdx="2" presStyleCnt="6" custScaleX="50026" custScaleY="72607" custLinFactNeighborX="778" custLinFactNeighborY="-13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2000" b="-12000"/>
          </a:stretch>
        </a:blipFill>
        <a:ln>
          <a:solidFill>
            <a:schemeClr val="bg1"/>
          </a:solidFill>
        </a:ln>
      </dgm:spPr>
      <dgm:extLst>
        <a:ext uri="{E40237B7-FDA0-4F09-8148-C483321AD2D9}">
          <dgm14:cNvPr xmlns:dgm14="http://schemas.microsoft.com/office/drawing/2010/diagram" id="0" name="" descr="Sunglasses face with solid fill with solid fill"/>
        </a:ext>
      </dgm:extLst>
    </dgm:pt>
    <dgm:pt modelId="{3CF9C8BF-486E-470C-B825-C74FB0A2E6AF}" type="pres">
      <dgm:prSet presAssocID="{8EE2EAE6-9D64-4A08-B5B3-9BC875261822}" presName="textRect" presStyleLbl="revTx" presStyleIdx="2" presStyleCnt="6">
        <dgm:presLayoutVars>
          <dgm:bulletEnabled val="1"/>
        </dgm:presLayoutVars>
      </dgm:prSet>
      <dgm:spPr/>
    </dgm:pt>
    <dgm:pt modelId="{D38E7008-A858-4DA6-A61C-5494864E662B}" type="pres">
      <dgm:prSet presAssocID="{F51ED4F2-3A7B-49D1-BB47-756B9768F7D9}" presName="sibTrans" presStyleLbl="sibTrans2D1" presStyleIdx="0" presStyleCnt="0"/>
      <dgm:spPr/>
    </dgm:pt>
    <dgm:pt modelId="{07A21AEB-1C91-40F0-A92D-DDEA3201D96B}" type="pres">
      <dgm:prSet presAssocID="{2A5C8C32-AF75-4272-9F73-26E3F50054B8}" presName="compNode" presStyleCnt="0"/>
      <dgm:spPr/>
    </dgm:pt>
    <dgm:pt modelId="{42EA22D8-8B21-489A-9E2B-5B71A21E9C66}" type="pres">
      <dgm:prSet presAssocID="{2A5C8C32-AF75-4272-9F73-26E3F50054B8}" presName="pictRect" presStyleLbl="node1" presStyleIdx="3" presStyleCnt="6" custScaleX="50026" custScaleY="72607"/>
      <dgm:spPr>
        <a:blipFill>
          <a:blip xmlns:r="http://schemas.openxmlformats.org/officeDocument/2006/relationships">
            <a:extLst>
              <a:ext uri="{96DAC541-7B7A-43D3-8B79-37D633B846F1}">
                <asvg:svgBlip xmlns:asvg="http://schemas.microsoft.com/office/drawing/2016/SVG/main" r:embed="rId4"/>
              </a:ext>
            </a:extLst>
          </a:blip>
          <a:srcRect/>
          <a:stretch>
            <a:fillRect t="-12000" b="-12000"/>
          </a:stretch>
        </a:blipFill>
        <a:ln>
          <a:solidFill>
            <a:schemeClr val="bg1"/>
          </a:solidFill>
        </a:ln>
      </dgm:spPr>
      <dgm:extLst>
        <a:ext uri="{E40237B7-FDA0-4F09-8148-C483321AD2D9}">
          <dgm14:cNvPr xmlns:dgm14="http://schemas.microsoft.com/office/drawing/2010/diagram" id="0" name="" descr="Dollar with solid fill"/>
        </a:ext>
      </dgm:extLst>
    </dgm:pt>
    <dgm:pt modelId="{9EACA96D-B6A4-437E-85C4-89CD2DBEF504}" type="pres">
      <dgm:prSet presAssocID="{2A5C8C32-AF75-4272-9F73-26E3F50054B8}" presName="textRect" presStyleLbl="revTx" presStyleIdx="3" presStyleCnt="6">
        <dgm:presLayoutVars>
          <dgm:bulletEnabled val="1"/>
        </dgm:presLayoutVars>
      </dgm:prSet>
      <dgm:spPr/>
    </dgm:pt>
    <dgm:pt modelId="{F92D2B2C-C4AC-405E-AE64-9A464B405C1B}" type="pres">
      <dgm:prSet presAssocID="{2A26829E-10A4-4D44-8449-599E60F67D14}" presName="sibTrans" presStyleLbl="sibTrans2D1" presStyleIdx="0" presStyleCnt="0"/>
      <dgm:spPr/>
    </dgm:pt>
    <dgm:pt modelId="{BC8540AF-236A-4F15-A420-F9B1D5704DA8}" type="pres">
      <dgm:prSet presAssocID="{22083FC3-1C7B-45AE-BDA0-1AE4366C73E8}" presName="compNode" presStyleCnt="0"/>
      <dgm:spPr/>
    </dgm:pt>
    <dgm:pt modelId="{00B1BA1E-C20D-4647-9378-9A380345D39F}" type="pres">
      <dgm:prSet presAssocID="{22083FC3-1C7B-45AE-BDA0-1AE4366C73E8}" presName="pictRect" presStyleLbl="node1" presStyleIdx="4" presStyleCnt="6" custScaleX="50026" custScaleY="72607" custLinFactNeighborX="-4126" custLinFactNeighborY="1621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12000" b="-12000"/>
          </a:stretch>
        </a:blipFill>
        <a:ln>
          <a:solidFill>
            <a:schemeClr val="bg1"/>
          </a:solidFill>
        </a:ln>
      </dgm:spPr>
      <dgm:extLst>
        <a:ext uri="{E40237B7-FDA0-4F09-8148-C483321AD2D9}">
          <dgm14:cNvPr xmlns:dgm14="http://schemas.microsoft.com/office/drawing/2010/diagram" id="0" name="" descr="Cause And Effect with solid fill"/>
        </a:ext>
      </dgm:extLst>
    </dgm:pt>
    <dgm:pt modelId="{F761B924-0257-43A2-B3B9-14F9A12F78D6}" type="pres">
      <dgm:prSet presAssocID="{22083FC3-1C7B-45AE-BDA0-1AE4366C73E8}" presName="textRect" presStyleLbl="revTx" presStyleIdx="4" presStyleCnt="6">
        <dgm:presLayoutVars>
          <dgm:bulletEnabled val="1"/>
        </dgm:presLayoutVars>
      </dgm:prSet>
      <dgm:spPr/>
    </dgm:pt>
    <dgm:pt modelId="{7C770C2D-1D14-45F6-9606-0B377DEA4D9D}" type="pres">
      <dgm:prSet presAssocID="{E7A9814E-1102-4AA5-9477-92AB6F4B3F83}" presName="sibTrans" presStyleLbl="sibTrans2D1" presStyleIdx="0" presStyleCnt="0"/>
      <dgm:spPr/>
    </dgm:pt>
    <dgm:pt modelId="{4B8B42FC-76FD-49FF-9B5A-8F6BA12EB383}" type="pres">
      <dgm:prSet presAssocID="{42A742BC-73F7-4BC3-BC02-6E6EF4BD1A27}" presName="compNode" presStyleCnt="0"/>
      <dgm:spPr/>
    </dgm:pt>
    <dgm:pt modelId="{6A26DBEB-7332-4BF3-B253-CF6C7611FDC7}" type="pres">
      <dgm:prSet presAssocID="{42A742BC-73F7-4BC3-BC02-6E6EF4BD1A27}" presName="pictRect" presStyleLbl="node1" presStyleIdx="5" presStyleCnt="6" custScaleX="50026" custScaleY="72607" custLinFactNeighborX="447" custLinFactNeighborY="-855"/>
      <dgm:spPr>
        <a:blipFill>
          <a:blip xmlns:r="http://schemas.openxmlformats.org/officeDocument/2006/relationships">
            <a:extLst>
              <a:ext uri="{96DAC541-7B7A-43D3-8B79-37D633B846F1}">
                <asvg:svgBlip xmlns:asvg="http://schemas.microsoft.com/office/drawing/2016/SVG/main" r:embed="rId6"/>
              </a:ext>
            </a:extLst>
          </a:blip>
          <a:srcRect/>
          <a:stretch>
            <a:fillRect t="-23000" b="-23000"/>
          </a:stretch>
        </a:blipFill>
        <a:ln>
          <a:solidFill>
            <a:schemeClr val="bg1"/>
          </a:solidFill>
        </a:ln>
      </dgm:spPr>
      <dgm:extLst>
        <a:ext uri="{E40237B7-FDA0-4F09-8148-C483321AD2D9}">
          <dgm14:cNvPr xmlns:dgm14="http://schemas.microsoft.com/office/drawing/2010/diagram" id="0" name="" descr="Hierarchy with solid fill"/>
        </a:ext>
      </dgm:extLst>
    </dgm:pt>
    <dgm:pt modelId="{969F174D-0E11-4C38-9574-7BE1F3A1E22D}" type="pres">
      <dgm:prSet presAssocID="{42A742BC-73F7-4BC3-BC02-6E6EF4BD1A27}" presName="textRect" presStyleLbl="revTx" presStyleIdx="5" presStyleCnt="6">
        <dgm:presLayoutVars>
          <dgm:bulletEnabled val="1"/>
        </dgm:presLayoutVars>
      </dgm:prSet>
      <dgm:spPr/>
    </dgm:pt>
  </dgm:ptLst>
  <dgm:cxnLst>
    <dgm:cxn modelId="{A4445B00-B1F6-4F08-9A3B-6B10DAB1E87D}" type="presOf" srcId="{2A5C8C32-AF75-4272-9F73-26E3F50054B8}" destId="{9EACA96D-B6A4-437E-85C4-89CD2DBEF504}" srcOrd="0" destOrd="0" presId="urn:microsoft.com/office/officeart/2005/8/layout/pList1"/>
    <dgm:cxn modelId="{8C6FC016-0535-494D-B9EC-114F9EBEA2CA}" type="presOf" srcId="{22083FC3-1C7B-45AE-BDA0-1AE4366C73E8}" destId="{F761B924-0257-43A2-B3B9-14F9A12F78D6}" srcOrd="0" destOrd="0" presId="urn:microsoft.com/office/officeart/2005/8/layout/pList1"/>
    <dgm:cxn modelId="{EDA4661A-035F-4E8D-A564-DBCB9E26A052}" srcId="{EFFB6450-6761-4BC1-82D5-681EF6B6EFF2}" destId="{2A5C8C32-AF75-4272-9F73-26E3F50054B8}" srcOrd="3" destOrd="0" parTransId="{B2830652-E158-43CB-8DD1-E340DC78A0EE}" sibTransId="{2A26829E-10A4-4D44-8449-599E60F67D14}"/>
    <dgm:cxn modelId="{FD1D2F2A-4E9F-4581-AEBC-6614E1591DBF}" type="presOf" srcId="{8EE2EAE6-9D64-4A08-B5B3-9BC875261822}" destId="{3CF9C8BF-486E-470C-B825-C74FB0A2E6AF}" srcOrd="0" destOrd="0" presId="urn:microsoft.com/office/officeart/2005/8/layout/pList1"/>
    <dgm:cxn modelId="{5CEA6942-B277-48DA-8420-853B842616DC}" type="presOf" srcId="{E522BD66-637B-48E9-9942-1F0FBDB8D342}" destId="{9AE391FC-81AF-4B13-B750-03164DEC857E}" srcOrd="0" destOrd="0" presId="urn:microsoft.com/office/officeart/2005/8/layout/pList1"/>
    <dgm:cxn modelId="{5087F143-EC07-4053-A555-6BAFA6215B42}" type="presOf" srcId="{50C189DD-8138-4835-AF0B-FE67328143E8}" destId="{67F5F32C-767B-4ACE-9662-423600643AFF}" srcOrd="0" destOrd="0" presId="urn:microsoft.com/office/officeart/2005/8/layout/pList1"/>
    <dgm:cxn modelId="{73391D56-E626-49B6-807E-19867E7A477F}" type="presOf" srcId="{7B409836-4BE2-4616-B301-E915C15BA180}" destId="{7322479A-0F6E-4D1F-B7C5-5D302F813849}" srcOrd="0" destOrd="0" presId="urn:microsoft.com/office/officeart/2005/8/layout/pList1"/>
    <dgm:cxn modelId="{A56BAF59-40C8-4F18-89C4-80CFD4741E85}" type="presOf" srcId="{2A26829E-10A4-4D44-8449-599E60F67D14}" destId="{F92D2B2C-C4AC-405E-AE64-9A464B405C1B}" srcOrd="0" destOrd="0" presId="urn:microsoft.com/office/officeart/2005/8/layout/pList1"/>
    <dgm:cxn modelId="{5BD22A7E-5201-4892-8CEA-0C987DEAF295}" type="presOf" srcId="{E7A9814E-1102-4AA5-9477-92AB6F4B3F83}" destId="{7C770C2D-1D14-45F6-9606-0B377DEA4D9D}" srcOrd="0" destOrd="0" presId="urn:microsoft.com/office/officeart/2005/8/layout/pList1"/>
    <dgm:cxn modelId="{43B72E94-736B-4CA6-B020-C608DC666125}" type="presOf" srcId="{42A742BC-73F7-4BC3-BC02-6E6EF4BD1A27}" destId="{969F174D-0E11-4C38-9574-7BE1F3A1E22D}" srcOrd="0" destOrd="0" presId="urn:microsoft.com/office/officeart/2005/8/layout/pList1"/>
    <dgm:cxn modelId="{4B41FE98-1335-4228-B6D0-44CAA6879D93}" srcId="{EFFB6450-6761-4BC1-82D5-681EF6B6EFF2}" destId="{8EE2EAE6-9D64-4A08-B5B3-9BC875261822}" srcOrd="2" destOrd="0" parTransId="{A962AB17-A66C-42C6-B964-74EA4003035D}" sibTransId="{F51ED4F2-3A7B-49D1-BB47-756B9768F7D9}"/>
    <dgm:cxn modelId="{326F4EB6-3878-4297-98CB-3B64013CC839}" srcId="{EFFB6450-6761-4BC1-82D5-681EF6B6EFF2}" destId="{53C2A7D0-D9E9-4104-82D1-2155B85B3E6E}" srcOrd="0" destOrd="0" parTransId="{FD02E91A-4ABD-4464-ADDF-E91DD6CEADFE}" sibTransId="{50C189DD-8138-4835-AF0B-FE67328143E8}"/>
    <dgm:cxn modelId="{903A48C3-461A-4815-AC74-3E902303A4EB}" type="presOf" srcId="{F51ED4F2-3A7B-49D1-BB47-756B9768F7D9}" destId="{D38E7008-A858-4DA6-A61C-5494864E662B}" srcOrd="0" destOrd="0" presId="urn:microsoft.com/office/officeart/2005/8/layout/pList1"/>
    <dgm:cxn modelId="{514237C6-C4C4-47D7-8213-2701D5252F7C}" srcId="{EFFB6450-6761-4BC1-82D5-681EF6B6EFF2}" destId="{7B409836-4BE2-4616-B301-E915C15BA180}" srcOrd="1" destOrd="0" parTransId="{F7888679-7A43-45C6-9067-9CEA155FECD4}" sibTransId="{E522BD66-637B-48E9-9942-1F0FBDB8D342}"/>
    <dgm:cxn modelId="{146B78CB-5870-4A72-9152-B7E540083456}" srcId="{EFFB6450-6761-4BC1-82D5-681EF6B6EFF2}" destId="{22083FC3-1C7B-45AE-BDA0-1AE4366C73E8}" srcOrd="4" destOrd="0" parTransId="{05AC7314-88D8-422F-A9FC-CBDBA59944F4}" sibTransId="{E7A9814E-1102-4AA5-9477-92AB6F4B3F83}"/>
    <dgm:cxn modelId="{0FFC68D1-37C8-4E44-86EA-AD4DC2BAAB4B}" type="presOf" srcId="{EFFB6450-6761-4BC1-82D5-681EF6B6EFF2}" destId="{F4DB2829-4F53-4BD2-845B-67ECFDFC76FB}" srcOrd="0" destOrd="0" presId="urn:microsoft.com/office/officeart/2005/8/layout/pList1"/>
    <dgm:cxn modelId="{5990CFDB-EF87-4A8A-92EF-861CA9EC6994}" type="presOf" srcId="{53C2A7D0-D9E9-4104-82D1-2155B85B3E6E}" destId="{E174C6AD-7AA4-4CEE-B3A6-C1040D2B7410}" srcOrd="0" destOrd="0" presId="urn:microsoft.com/office/officeart/2005/8/layout/pList1"/>
    <dgm:cxn modelId="{579EF9E6-121E-4131-8D27-7E388F6C8AE8}" srcId="{EFFB6450-6761-4BC1-82D5-681EF6B6EFF2}" destId="{42A742BC-73F7-4BC3-BC02-6E6EF4BD1A27}" srcOrd="5" destOrd="0" parTransId="{88D407F5-8996-40EF-B988-0D24EFB5B621}" sibTransId="{852A22CE-E937-4947-BE17-FDC0CBB356C3}"/>
    <dgm:cxn modelId="{F0C800BD-F1BB-442E-AF81-3A29F0E17A33}" type="presParOf" srcId="{F4DB2829-4F53-4BD2-845B-67ECFDFC76FB}" destId="{4CA5B516-2130-4012-A813-AB46C1791E5A}" srcOrd="0" destOrd="0" presId="urn:microsoft.com/office/officeart/2005/8/layout/pList1"/>
    <dgm:cxn modelId="{1745A518-9602-4F5F-ADB9-294DC4A8A612}" type="presParOf" srcId="{4CA5B516-2130-4012-A813-AB46C1791E5A}" destId="{2A33877D-D0EF-46FF-9A66-D7DB7E1C57B9}" srcOrd="0" destOrd="0" presId="urn:microsoft.com/office/officeart/2005/8/layout/pList1"/>
    <dgm:cxn modelId="{D8010FA3-AE8B-4BC8-808B-9BBBD9165014}" type="presParOf" srcId="{4CA5B516-2130-4012-A813-AB46C1791E5A}" destId="{E174C6AD-7AA4-4CEE-B3A6-C1040D2B7410}" srcOrd="1" destOrd="0" presId="urn:microsoft.com/office/officeart/2005/8/layout/pList1"/>
    <dgm:cxn modelId="{BF4AB689-6ABC-4D5E-9418-45E922A214C9}" type="presParOf" srcId="{F4DB2829-4F53-4BD2-845B-67ECFDFC76FB}" destId="{67F5F32C-767B-4ACE-9662-423600643AFF}" srcOrd="1" destOrd="0" presId="urn:microsoft.com/office/officeart/2005/8/layout/pList1"/>
    <dgm:cxn modelId="{B78DACE0-FE89-4AD6-BE8A-12D37E21CAD7}" type="presParOf" srcId="{F4DB2829-4F53-4BD2-845B-67ECFDFC76FB}" destId="{5D66ED26-2A1C-4E6C-9625-271B6EDC05C3}" srcOrd="2" destOrd="0" presId="urn:microsoft.com/office/officeart/2005/8/layout/pList1"/>
    <dgm:cxn modelId="{2FEDD3DC-7580-42D4-B277-C548DCDA7B52}" type="presParOf" srcId="{5D66ED26-2A1C-4E6C-9625-271B6EDC05C3}" destId="{A2EDA9F7-586C-41CC-A5B5-F6AB290C7F99}" srcOrd="0" destOrd="0" presId="urn:microsoft.com/office/officeart/2005/8/layout/pList1"/>
    <dgm:cxn modelId="{B306F2FE-F91F-434D-9E73-CB5BCBE81BC0}" type="presParOf" srcId="{5D66ED26-2A1C-4E6C-9625-271B6EDC05C3}" destId="{7322479A-0F6E-4D1F-B7C5-5D302F813849}" srcOrd="1" destOrd="0" presId="urn:microsoft.com/office/officeart/2005/8/layout/pList1"/>
    <dgm:cxn modelId="{2C62B187-5EFC-4E48-87AC-54B9FFE13E6D}" type="presParOf" srcId="{F4DB2829-4F53-4BD2-845B-67ECFDFC76FB}" destId="{9AE391FC-81AF-4B13-B750-03164DEC857E}" srcOrd="3" destOrd="0" presId="urn:microsoft.com/office/officeart/2005/8/layout/pList1"/>
    <dgm:cxn modelId="{6F56C825-B512-421F-A375-5644D5297232}" type="presParOf" srcId="{F4DB2829-4F53-4BD2-845B-67ECFDFC76FB}" destId="{CB78571F-246E-4586-8FBD-7F441D5F19D7}" srcOrd="4" destOrd="0" presId="urn:microsoft.com/office/officeart/2005/8/layout/pList1"/>
    <dgm:cxn modelId="{C24CBB17-A763-4D83-80C1-78D95E7C54B4}" type="presParOf" srcId="{CB78571F-246E-4586-8FBD-7F441D5F19D7}" destId="{34B8B26A-2BB9-40F0-A310-AD581307CEE4}" srcOrd="0" destOrd="0" presId="urn:microsoft.com/office/officeart/2005/8/layout/pList1"/>
    <dgm:cxn modelId="{1C0BA971-68BC-4091-ACD2-D07E3F070AF7}" type="presParOf" srcId="{CB78571F-246E-4586-8FBD-7F441D5F19D7}" destId="{3CF9C8BF-486E-470C-B825-C74FB0A2E6AF}" srcOrd="1" destOrd="0" presId="urn:microsoft.com/office/officeart/2005/8/layout/pList1"/>
    <dgm:cxn modelId="{0B182575-E83C-4F2E-B28A-DAD374309D25}" type="presParOf" srcId="{F4DB2829-4F53-4BD2-845B-67ECFDFC76FB}" destId="{D38E7008-A858-4DA6-A61C-5494864E662B}" srcOrd="5" destOrd="0" presId="urn:microsoft.com/office/officeart/2005/8/layout/pList1"/>
    <dgm:cxn modelId="{FCD12EF8-D8E3-4FB6-A36C-585BC4070F21}" type="presParOf" srcId="{F4DB2829-4F53-4BD2-845B-67ECFDFC76FB}" destId="{07A21AEB-1C91-40F0-A92D-DDEA3201D96B}" srcOrd="6" destOrd="0" presId="urn:microsoft.com/office/officeart/2005/8/layout/pList1"/>
    <dgm:cxn modelId="{36E7AD52-D321-45F5-ACC3-41756F113329}" type="presParOf" srcId="{07A21AEB-1C91-40F0-A92D-DDEA3201D96B}" destId="{42EA22D8-8B21-489A-9E2B-5B71A21E9C66}" srcOrd="0" destOrd="0" presId="urn:microsoft.com/office/officeart/2005/8/layout/pList1"/>
    <dgm:cxn modelId="{91FDDF44-DD9E-4507-B2CA-6D6D3CE6E76C}" type="presParOf" srcId="{07A21AEB-1C91-40F0-A92D-DDEA3201D96B}" destId="{9EACA96D-B6A4-437E-85C4-89CD2DBEF504}" srcOrd="1" destOrd="0" presId="urn:microsoft.com/office/officeart/2005/8/layout/pList1"/>
    <dgm:cxn modelId="{D0BE2F69-C403-484F-91D0-04C2AA2636AC}" type="presParOf" srcId="{F4DB2829-4F53-4BD2-845B-67ECFDFC76FB}" destId="{F92D2B2C-C4AC-405E-AE64-9A464B405C1B}" srcOrd="7" destOrd="0" presId="urn:microsoft.com/office/officeart/2005/8/layout/pList1"/>
    <dgm:cxn modelId="{2C9AC621-A404-40C0-AD28-6E0F4FC113F1}" type="presParOf" srcId="{F4DB2829-4F53-4BD2-845B-67ECFDFC76FB}" destId="{BC8540AF-236A-4F15-A420-F9B1D5704DA8}" srcOrd="8" destOrd="0" presId="urn:microsoft.com/office/officeart/2005/8/layout/pList1"/>
    <dgm:cxn modelId="{C103DFD8-3958-411D-84D6-F0669F9F9974}" type="presParOf" srcId="{BC8540AF-236A-4F15-A420-F9B1D5704DA8}" destId="{00B1BA1E-C20D-4647-9378-9A380345D39F}" srcOrd="0" destOrd="0" presId="urn:microsoft.com/office/officeart/2005/8/layout/pList1"/>
    <dgm:cxn modelId="{2BB74BFC-7F29-45FF-95A5-A6B11205A9D8}" type="presParOf" srcId="{BC8540AF-236A-4F15-A420-F9B1D5704DA8}" destId="{F761B924-0257-43A2-B3B9-14F9A12F78D6}" srcOrd="1" destOrd="0" presId="urn:microsoft.com/office/officeart/2005/8/layout/pList1"/>
    <dgm:cxn modelId="{FFC064D8-261C-4874-AE69-7B4C5EAF69DB}" type="presParOf" srcId="{F4DB2829-4F53-4BD2-845B-67ECFDFC76FB}" destId="{7C770C2D-1D14-45F6-9606-0B377DEA4D9D}" srcOrd="9" destOrd="0" presId="urn:microsoft.com/office/officeart/2005/8/layout/pList1"/>
    <dgm:cxn modelId="{8A64E5AC-DAF1-4A8D-B5E8-14EB7A968AC4}" type="presParOf" srcId="{F4DB2829-4F53-4BD2-845B-67ECFDFC76FB}" destId="{4B8B42FC-76FD-49FF-9B5A-8F6BA12EB383}" srcOrd="10" destOrd="0" presId="urn:microsoft.com/office/officeart/2005/8/layout/pList1"/>
    <dgm:cxn modelId="{0813686D-E890-437E-8628-F6FE61590D21}" type="presParOf" srcId="{4B8B42FC-76FD-49FF-9B5A-8F6BA12EB383}" destId="{6A26DBEB-7332-4BF3-B253-CF6C7611FDC7}" srcOrd="0" destOrd="0" presId="urn:microsoft.com/office/officeart/2005/8/layout/pList1"/>
    <dgm:cxn modelId="{E0120278-1555-4E3E-A60E-D86BD669A358}" type="presParOf" srcId="{4B8B42FC-76FD-49FF-9B5A-8F6BA12EB383}" destId="{969F174D-0E11-4C38-9574-7BE1F3A1E22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DD4D3-3C9D-493A-919A-42284BD3DBBE}">
      <dsp:nvSpPr>
        <dsp:cNvPr id="0" name=""/>
        <dsp:cNvSpPr/>
      </dsp:nvSpPr>
      <dsp:spPr>
        <a:xfrm>
          <a:off x="2190640" y="3350120"/>
          <a:ext cx="3957083" cy="0"/>
        </a:xfrm>
        <a:prstGeom prst="line">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8D2A63-CC60-4F3F-8638-F6A01D1EE29C}">
      <dsp:nvSpPr>
        <dsp:cNvPr id="0" name=""/>
        <dsp:cNvSpPr/>
      </dsp:nvSpPr>
      <dsp:spPr>
        <a:xfrm>
          <a:off x="2190640" y="1970659"/>
          <a:ext cx="3389533" cy="0"/>
        </a:xfrm>
        <a:prstGeom prst="line">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067B1-6D3F-48E8-8B48-11949C5F7666}">
      <dsp:nvSpPr>
        <dsp:cNvPr id="0" name=""/>
        <dsp:cNvSpPr/>
      </dsp:nvSpPr>
      <dsp:spPr>
        <a:xfrm>
          <a:off x="2190640" y="591197"/>
          <a:ext cx="3957083" cy="0"/>
        </a:xfrm>
        <a:prstGeom prst="line">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CB5B4D-0020-47C1-9497-3C98CAF1D698}">
      <dsp:nvSpPr>
        <dsp:cNvPr id="0" name=""/>
        <dsp:cNvSpPr/>
      </dsp:nvSpPr>
      <dsp:spPr>
        <a:xfrm>
          <a:off x="219981" y="0"/>
          <a:ext cx="3941318" cy="3941318"/>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C9230-6B33-47C2-BCBE-31C3340AFF0E}">
      <dsp:nvSpPr>
        <dsp:cNvPr id="0" name=""/>
        <dsp:cNvSpPr/>
      </dsp:nvSpPr>
      <dsp:spPr>
        <a:xfrm>
          <a:off x="2535395" y="2186238"/>
          <a:ext cx="1160147" cy="8888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533400">
            <a:lnSpc>
              <a:spcPct val="90000"/>
            </a:lnSpc>
            <a:spcBef>
              <a:spcPct val="0"/>
            </a:spcBef>
            <a:spcAft>
              <a:spcPct val="35000"/>
            </a:spcAft>
            <a:buNone/>
          </a:pPr>
          <a:r>
            <a:rPr lang="en-US" sz="1200" b="1" kern="1200" dirty="0"/>
            <a:t>NOT TRUE: </a:t>
          </a:r>
          <a:br>
            <a:rPr lang="en-US" sz="1200" b="1" kern="1200" dirty="0"/>
          </a:br>
          <a:r>
            <a:rPr lang="en-US" sz="1200" b="1" kern="1200" dirty="0"/>
            <a:t>I need to be an Excel Ninja to create a financial model </a:t>
          </a:r>
        </a:p>
      </dsp:txBody>
      <dsp:txXfrm>
        <a:off x="2535395" y="2186238"/>
        <a:ext cx="1160147" cy="888827"/>
      </dsp:txXfrm>
    </dsp:sp>
    <dsp:sp modelId="{520ED8D0-CFDF-4E45-B830-B5FABDA65C72}">
      <dsp:nvSpPr>
        <dsp:cNvPr id="0" name=""/>
        <dsp:cNvSpPr/>
      </dsp:nvSpPr>
      <dsp:spPr>
        <a:xfrm>
          <a:off x="5556525" y="0"/>
          <a:ext cx="1182395" cy="1182395"/>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ED0B760D-1599-49AC-9F9E-2C5FAFD1E469}">
      <dsp:nvSpPr>
        <dsp:cNvPr id="0" name=""/>
        <dsp:cNvSpPr/>
      </dsp:nvSpPr>
      <dsp:spPr>
        <a:xfrm>
          <a:off x="6738921" y="0"/>
          <a:ext cx="2078955" cy="118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ctr" defTabSz="711200">
            <a:lnSpc>
              <a:spcPct val="90000"/>
            </a:lnSpc>
            <a:spcBef>
              <a:spcPct val="0"/>
            </a:spcBef>
            <a:spcAft>
              <a:spcPct val="35000"/>
            </a:spcAft>
            <a:buNone/>
          </a:pPr>
          <a:r>
            <a:rPr lang="en-US" sz="1600" b="1" kern="1200" dirty="0"/>
            <a:t>Financial models generate value (sales and client feedback)</a:t>
          </a:r>
        </a:p>
      </dsp:txBody>
      <dsp:txXfrm>
        <a:off x="6738921" y="0"/>
        <a:ext cx="2078955" cy="1182395"/>
      </dsp:txXfrm>
    </dsp:sp>
    <dsp:sp modelId="{E094046A-D7CE-4854-B5CF-5919835157AA}">
      <dsp:nvSpPr>
        <dsp:cNvPr id="0" name=""/>
        <dsp:cNvSpPr/>
      </dsp:nvSpPr>
      <dsp:spPr>
        <a:xfrm>
          <a:off x="4988976" y="1379461"/>
          <a:ext cx="1182395" cy="1182395"/>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0A38DF-18A9-4A21-975A-3079BC54DBF4}">
      <dsp:nvSpPr>
        <dsp:cNvPr id="0" name=""/>
        <dsp:cNvSpPr/>
      </dsp:nvSpPr>
      <dsp:spPr>
        <a:xfrm>
          <a:off x="6171371" y="1379461"/>
          <a:ext cx="1838311" cy="118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ctr" defTabSz="711200">
            <a:lnSpc>
              <a:spcPct val="90000"/>
            </a:lnSpc>
            <a:spcBef>
              <a:spcPct val="0"/>
            </a:spcBef>
            <a:spcAft>
              <a:spcPct val="35000"/>
            </a:spcAft>
            <a:buNone/>
          </a:pPr>
          <a:r>
            <a:rPr lang="en-US" sz="1600" b="1" kern="1200" dirty="0"/>
            <a:t>Eventually the model will be done and everyone will like it </a:t>
          </a:r>
        </a:p>
      </dsp:txBody>
      <dsp:txXfrm>
        <a:off x="6171371" y="1379461"/>
        <a:ext cx="1838311" cy="1182395"/>
      </dsp:txXfrm>
    </dsp:sp>
    <dsp:sp modelId="{B7DCEDEF-5605-4ECE-BD85-210281226501}">
      <dsp:nvSpPr>
        <dsp:cNvPr id="0" name=""/>
        <dsp:cNvSpPr/>
      </dsp:nvSpPr>
      <dsp:spPr>
        <a:xfrm>
          <a:off x="5556525" y="2758922"/>
          <a:ext cx="1182395" cy="1182395"/>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745D0D-27ED-4EF4-9516-174192D915DA}">
      <dsp:nvSpPr>
        <dsp:cNvPr id="0" name=""/>
        <dsp:cNvSpPr/>
      </dsp:nvSpPr>
      <dsp:spPr>
        <a:xfrm>
          <a:off x="6738921" y="2758922"/>
          <a:ext cx="1789616" cy="118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ctr" defTabSz="711200">
            <a:lnSpc>
              <a:spcPct val="90000"/>
            </a:lnSpc>
            <a:spcBef>
              <a:spcPct val="0"/>
            </a:spcBef>
            <a:spcAft>
              <a:spcPct val="35000"/>
            </a:spcAft>
            <a:buNone/>
          </a:pPr>
          <a:r>
            <a:rPr lang="en-US" sz="1600" b="1" kern="1200" dirty="0"/>
            <a:t>Financial Models are good predictors for the future </a:t>
          </a:r>
        </a:p>
      </dsp:txBody>
      <dsp:txXfrm>
        <a:off x="6738921" y="2758922"/>
        <a:ext cx="1789616" cy="1182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2610-8275-4109-A506-DD587724999E}">
      <dsp:nvSpPr>
        <dsp:cNvPr id="0" name=""/>
        <dsp:cNvSpPr/>
      </dsp:nvSpPr>
      <dsp:spPr>
        <a:xfrm rot="10800000">
          <a:off x="1737153" y="3855"/>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Choose Simplicity over Complexity in your use of Formulae</a:t>
          </a:r>
        </a:p>
      </dsp:txBody>
      <dsp:txXfrm rot="10800000">
        <a:off x="1866492" y="3855"/>
        <a:ext cx="6253923" cy="517358"/>
      </dsp:txXfrm>
    </dsp:sp>
    <dsp:sp modelId="{50C759A5-8AD6-44F7-B807-9ACB42319DAD}">
      <dsp:nvSpPr>
        <dsp:cNvPr id="0" name=""/>
        <dsp:cNvSpPr/>
      </dsp:nvSpPr>
      <dsp:spPr>
        <a:xfrm>
          <a:off x="1180641" y="436"/>
          <a:ext cx="517358" cy="517358"/>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AA75B5-7D27-45F1-9A62-38DCA5608101}">
      <dsp:nvSpPr>
        <dsp:cNvPr id="0" name=""/>
        <dsp:cNvSpPr/>
      </dsp:nvSpPr>
      <dsp:spPr>
        <a:xfrm rot="10800000">
          <a:off x="1737153" y="675649"/>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way you read a book – left to right and top to bottom </a:t>
          </a:r>
        </a:p>
      </dsp:txBody>
      <dsp:txXfrm rot="10800000">
        <a:off x="1866492" y="675649"/>
        <a:ext cx="6253923" cy="517358"/>
      </dsp:txXfrm>
    </dsp:sp>
    <dsp:sp modelId="{AB74983F-464D-443F-AA6F-EEEA16B99A04}">
      <dsp:nvSpPr>
        <dsp:cNvPr id="0" name=""/>
        <dsp:cNvSpPr/>
      </dsp:nvSpPr>
      <dsp:spPr>
        <a:xfrm>
          <a:off x="1180641" y="672229"/>
          <a:ext cx="517358" cy="517358"/>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1FDBE2F-DFB9-4FD9-8F13-0EC83118FA6C}">
      <dsp:nvSpPr>
        <dsp:cNvPr id="0" name=""/>
        <dsp:cNvSpPr/>
      </dsp:nvSpPr>
      <dsp:spPr>
        <a:xfrm rot="10800000">
          <a:off x="1737153" y="1347442"/>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a:t>Keep formatting the same periods in the same column across Sheets </a:t>
          </a:r>
          <a:endParaRPr lang="en-US" sz="1600" b="1" kern="1200" dirty="0"/>
        </a:p>
      </dsp:txBody>
      <dsp:txXfrm rot="10800000">
        <a:off x="1866492" y="1347442"/>
        <a:ext cx="6253923" cy="517358"/>
      </dsp:txXfrm>
    </dsp:sp>
    <dsp:sp modelId="{D31988EF-01B5-4830-BDDF-DAC0E02012D5}">
      <dsp:nvSpPr>
        <dsp:cNvPr id="0" name=""/>
        <dsp:cNvSpPr/>
      </dsp:nvSpPr>
      <dsp:spPr>
        <a:xfrm>
          <a:off x="1180641" y="1344022"/>
          <a:ext cx="517358" cy="517358"/>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946860-CB0D-4BF1-981A-21653AD0B2FF}">
      <dsp:nvSpPr>
        <dsp:cNvPr id="0" name=""/>
        <dsp:cNvSpPr/>
      </dsp:nvSpPr>
      <dsp:spPr>
        <a:xfrm rot="10800000">
          <a:off x="1737153" y="2019236"/>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Use industry appropriate verbiage &amp; labels and use consistently </a:t>
          </a:r>
        </a:p>
      </dsp:txBody>
      <dsp:txXfrm rot="10800000">
        <a:off x="1866492" y="2019236"/>
        <a:ext cx="6253923" cy="517358"/>
      </dsp:txXfrm>
    </dsp:sp>
    <dsp:sp modelId="{8C0695B0-D226-4CCB-82E2-BE63B81DC960}">
      <dsp:nvSpPr>
        <dsp:cNvPr id="0" name=""/>
        <dsp:cNvSpPr/>
      </dsp:nvSpPr>
      <dsp:spPr>
        <a:xfrm>
          <a:off x="1180641" y="2015816"/>
          <a:ext cx="517358" cy="517358"/>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0ECACEC-40FA-4126-AE4B-1EBD2964F6EC}">
      <dsp:nvSpPr>
        <dsp:cNvPr id="0" name=""/>
        <dsp:cNvSpPr/>
      </dsp:nvSpPr>
      <dsp:spPr>
        <a:xfrm rot="10800000">
          <a:off x="1737153" y="2691029"/>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Avoid modeling the wind direction </a:t>
          </a:r>
        </a:p>
      </dsp:txBody>
      <dsp:txXfrm rot="10800000">
        <a:off x="1866492" y="2691029"/>
        <a:ext cx="6253923" cy="517358"/>
      </dsp:txXfrm>
    </dsp:sp>
    <dsp:sp modelId="{B77DDAFB-04E0-4CF2-BEC2-4505163DE9F3}">
      <dsp:nvSpPr>
        <dsp:cNvPr id="0" name=""/>
        <dsp:cNvSpPr/>
      </dsp:nvSpPr>
      <dsp:spPr>
        <a:xfrm>
          <a:off x="1180641" y="2687609"/>
          <a:ext cx="517358" cy="517358"/>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0B58EF9-5840-4BB2-8E03-6C3F3EE22D40}">
      <dsp:nvSpPr>
        <dsp:cNvPr id="0" name=""/>
        <dsp:cNvSpPr/>
      </dsp:nvSpPr>
      <dsp:spPr>
        <a:xfrm rot="10800000">
          <a:off x="1737153" y="3362823"/>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Maintain the same level of depth across your assumptions</a:t>
          </a:r>
        </a:p>
      </dsp:txBody>
      <dsp:txXfrm rot="10800000">
        <a:off x="1866492" y="3362823"/>
        <a:ext cx="6253923" cy="517358"/>
      </dsp:txXfrm>
    </dsp:sp>
    <dsp:sp modelId="{63B8456B-2AAD-43C8-9B35-4991B67F6F81}">
      <dsp:nvSpPr>
        <dsp:cNvPr id="0" name=""/>
        <dsp:cNvSpPr/>
      </dsp:nvSpPr>
      <dsp:spPr>
        <a:xfrm>
          <a:off x="1165747" y="3362823"/>
          <a:ext cx="517358" cy="517358"/>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C28822-185B-40D7-A721-2E8BCCF04AC8}">
      <dsp:nvSpPr>
        <dsp:cNvPr id="0" name=""/>
        <dsp:cNvSpPr/>
      </dsp:nvSpPr>
      <dsp:spPr>
        <a:xfrm rot="10800000">
          <a:off x="1737153" y="4034616"/>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Keep your actuals Separate to start</a:t>
          </a:r>
        </a:p>
      </dsp:txBody>
      <dsp:txXfrm rot="10800000">
        <a:off x="1866492" y="4034616"/>
        <a:ext cx="6253923" cy="517358"/>
      </dsp:txXfrm>
    </dsp:sp>
    <dsp:sp modelId="{13BC7A50-33B9-4493-8111-7B6C99C0F975}">
      <dsp:nvSpPr>
        <dsp:cNvPr id="0" name=""/>
        <dsp:cNvSpPr/>
      </dsp:nvSpPr>
      <dsp:spPr>
        <a:xfrm>
          <a:off x="1145021" y="4034616"/>
          <a:ext cx="517358" cy="517358"/>
        </a:xfrm>
        <a:prstGeom prst="ellipse">
          <a:avLst/>
        </a:prstGeom>
        <a:blipFill>
          <a:blip xmlns:r="http://schemas.openxmlformats.org/officeDocument/2006/relationships">
            <a:extLst>
              <a:ext uri="{96DAC541-7B7A-43D3-8B79-37D633B846F1}">
                <asvg:svgBlip xmlns:asvg="http://schemas.microsoft.com/office/drawing/2016/SVG/main" r:embed="rId7"/>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DE89398-0D76-4DE8-9BB1-B7A3804C1980}">
      <dsp:nvSpPr>
        <dsp:cNvPr id="0" name=""/>
        <dsp:cNvSpPr/>
      </dsp:nvSpPr>
      <dsp:spPr>
        <a:xfrm rot="10800000">
          <a:off x="1737153" y="4706410"/>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Understand your Working Capital – Timing of Cash </a:t>
          </a:r>
        </a:p>
      </dsp:txBody>
      <dsp:txXfrm rot="10800000">
        <a:off x="1866492" y="4706410"/>
        <a:ext cx="6253923" cy="517358"/>
      </dsp:txXfrm>
    </dsp:sp>
    <dsp:sp modelId="{2AB2ABFA-1DB5-4463-B12E-C5112995FB49}">
      <dsp:nvSpPr>
        <dsp:cNvPr id="0" name=""/>
        <dsp:cNvSpPr/>
      </dsp:nvSpPr>
      <dsp:spPr>
        <a:xfrm>
          <a:off x="1176166" y="4711449"/>
          <a:ext cx="517358" cy="517358"/>
        </a:xfrm>
        <a:prstGeom prst="ellipse">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AEBB327-D5D3-4116-B21F-D533DEA308C4}">
      <dsp:nvSpPr>
        <dsp:cNvPr id="0" name=""/>
        <dsp:cNvSpPr/>
      </dsp:nvSpPr>
      <dsp:spPr>
        <a:xfrm rot="10800000">
          <a:off x="1737153" y="5363086"/>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Has there ever been another company to achieve your projections</a:t>
          </a:r>
        </a:p>
      </dsp:txBody>
      <dsp:txXfrm rot="10800000">
        <a:off x="1866492" y="5363086"/>
        <a:ext cx="6253923" cy="517358"/>
      </dsp:txXfrm>
    </dsp:sp>
    <dsp:sp modelId="{480FA180-4371-4811-90F9-066D75D6D7DA}">
      <dsp:nvSpPr>
        <dsp:cNvPr id="0" name=""/>
        <dsp:cNvSpPr/>
      </dsp:nvSpPr>
      <dsp:spPr>
        <a:xfrm>
          <a:off x="1228942" y="5378203"/>
          <a:ext cx="517358" cy="517358"/>
        </a:xfrm>
        <a:prstGeom prst="ellipse">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2E2106A-6C1D-442F-9F93-6F010FF07379}">
      <dsp:nvSpPr>
        <dsp:cNvPr id="0" name=""/>
        <dsp:cNvSpPr/>
      </dsp:nvSpPr>
      <dsp:spPr>
        <a:xfrm rot="10800000">
          <a:off x="1737153" y="6049997"/>
          <a:ext cx="6383262" cy="51735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14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Bottom Up Approach – build from details “Drivers”</a:t>
          </a:r>
        </a:p>
      </dsp:txBody>
      <dsp:txXfrm rot="10800000">
        <a:off x="1866492" y="6049997"/>
        <a:ext cx="6253923" cy="517358"/>
      </dsp:txXfrm>
    </dsp:sp>
    <dsp:sp modelId="{5B26F4FB-A910-4AB4-B910-62AB154E2C19}">
      <dsp:nvSpPr>
        <dsp:cNvPr id="0" name=""/>
        <dsp:cNvSpPr/>
      </dsp:nvSpPr>
      <dsp:spPr>
        <a:xfrm>
          <a:off x="1254029" y="6041683"/>
          <a:ext cx="517358" cy="517358"/>
        </a:xfrm>
        <a:prstGeom prst="ellipse">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18451-CD06-49A2-A232-BBEEF556688A}">
      <dsp:nvSpPr>
        <dsp:cNvPr id="0" name=""/>
        <dsp:cNvSpPr/>
      </dsp:nvSpPr>
      <dsp:spPr>
        <a:xfrm>
          <a:off x="5182713" y="3637443"/>
          <a:ext cx="2642495" cy="171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much are fixed costs in relation to variable costs? </a:t>
          </a:r>
        </a:p>
      </dsp:txBody>
      <dsp:txXfrm>
        <a:off x="6013063" y="4102979"/>
        <a:ext cx="1774545" cy="1208601"/>
      </dsp:txXfrm>
    </dsp:sp>
    <dsp:sp modelId="{A45419F6-0B2A-48A8-9456-2E863493FEB9}">
      <dsp:nvSpPr>
        <dsp:cNvPr id="0" name=""/>
        <dsp:cNvSpPr/>
      </dsp:nvSpPr>
      <dsp:spPr>
        <a:xfrm>
          <a:off x="871272" y="3637443"/>
          <a:ext cx="2642495" cy="171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many different revenue lines do I have?</a:t>
          </a:r>
        </a:p>
      </dsp:txBody>
      <dsp:txXfrm>
        <a:off x="908873" y="4102979"/>
        <a:ext cx="1774545" cy="1208601"/>
      </dsp:txXfrm>
    </dsp:sp>
    <dsp:sp modelId="{210093D8-20DA-49F9-BBD7-07397CE2813D}">
      <dsp:nvSpPr>
        <dsp:cNvPr id="0" name=""/>
        <dsp:cNvSpPr/>
      </dsp:nvSpPr>
      <dsp:spPr>
        <a:xfrm>
          <a:off x="5538789" y="0"/>
          <a:ext cx="2642495" cy="171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How much money is left after I sell something and you subtract its unit costs/variable cost? </a:t>
          </a:r>
        </a:p>
      </dsp:txBody>
      <dsp:txXfrm>
        <a:off x="6369139" y="37601"/>
        <a:ext cx="1774545" cy="1208601"/>
      </dsp:txXfrm>
    </dsp:sp>
    <dsp:sp modelId="{032BCF0C-C0A7-4971-8155-DC0C5B96A48C}">
      <dsp:nvSpPr>
        <dsp:cNvPr id="0" name=""/>
        <dsp:cNvSpPr/>
      </dsp:nvSpPr>
      <dsp:spPr>
        <a:xfrm>
          <a:off x="871272" y="0"/>
          <a:ext cx="2642495" cy="171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many Units am I going to sell? </a:t>
          </a:r>
        </a:p>
      </dsp:txBody>
      <dsp:txXfrm>
        <a:off x="908873" y="37601"/>
        <a:ext cx="1774545" cy="1208601"/>
      </dsp:txXfrm>
    </dsp:sp>
    <dsp:sp modelId="{A906B579-E79D-4FCF-B165-80BAC1C6AC0E}">
      <dsp:nvSpPr>
        <dsp:cNvPr id="0" name=""/>
        <dsp:cNvSpPr/>
      </dsp:nvSpPr>
      <dsp:spPr>
        <a:xfrm>
          <a:off x="1978553" y="304903"/>
          <a:ext cx="2316195" cy="231619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Volume</a:t>
          </a:r>
        </a:p>
      </dsp:txBody>
      <dsp:txXfrm>
        <a:off x="2656951" y="983301"/>
        <a:ext cx="1637797" cy="1637797"/>
      </dsp:txXfrm>
    </dsp:sp>
    <dsp:sp modelId="{97FF26A7-AE9C-4528-B4EA-F054B2FB08BD}">
      <dsp:nvSpPr>
        <dsp:cNvPr id="0" name=""/>
        <dsp:cNvSpPr/>
      </dsp:nvSpPr>
      <dsp:spPr>
        <a:xfrm rot="5400000">
          <a:off x="4401732" y="304903"/>
          <a:ext cx="2316195" cy="231619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Margin</a:t>
          </a:r>
        </a:p>
      </dsp:txBody>
      <dsp:txXfrm rot="-5400000">
        <a:off x="4401732" y="983301"/>
        <a:ext cx="1637797" cy="1637797"/>
      </dsp:txXfrm>
    </dsp:sp>
    <dsp:sp modelId="{8881FD85-47C3-4C90-9574-8A963B43AC80}">
      <dsp:nvSpPr>
        <dsp:cNvPr id="0" name=""/>
        <dsp:cNvSpPr/>
      </dsp:nvSpPr>
      <dsp:spPr>
        <a:xfrm rot="10800000">
          <a:off x="4401732" y="2728082"/>
          <a:ext cx="2316195" cy="231619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Operating Leverage</a:t>
          </a:r>
        </a:p>
      </dsp:txBody>
      <dsp:txXfrm rot="10800000">
        <a:off x="4401732" y="2728082"/>
        <a:ext cx="1637797" cy="1637797"/>
      </dsp:txXfrm>
    </dsp:sp>
    <dsp:sp modelId="{2894E114-C2D9-4F6A-BDE0-3E3A590CF66F}">
      <dsp:nvSpPr>
        <dsp:cNvPr id="0" name=""/>
        <dsp:cNvSpPr/>
      </dsp:nvSpPr>
      <dsp:spPr>
        <a:xfrm rot="16200000">
          <a:off x="1978553" y="2728082"/>
          <a:ext cx="2316195" cy="231619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Revenue Drivers</a:t>
          </a:r>
        </a:p>
      </dsp:txBody>
      <dsp:txXfrm rot="5400000">
        <a:off x="2656951" y="2728082"/>
        <a:ext cx="1637797" cy="1637797"/>
      </dsp:txXfrm>
    </dsp:sp>
    <dsp:sp modelId="{8CDAAF3A-0A02-416A-A4F1-161E3BAF2B1E}">
      <dsp:nvSpPr>
        <dsp:cNvPr id="0" name=""/>
        <dsp:cNvSpPr/>
      </dsp:nvSpPr>
      <dsp:spPr>
        <a:xfrm>
          <a:off x="3948389" y="2193164"/>
          <a:ext cx="799702" cy="69539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E114B-6485-4FC4-B058-704407F87167}">
      <dsp:nvSpPr>
        <dsp:cNvPr id="0" name=""/>
        <dsp:cNvSpPr/>
      </dsp:nvSpPr>
      <dsp:spPr>
        <a:xfrm rot="10800000">
          <a:off x="3948389" y="2460623"/>
          <a:ext cx="799702" cy="69539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3BC18-C17C-4C82-B2A3-A184A17583C7}">
      <dsp:nvSpPr>
        <dsp:cNvPr id="0" name=""/>
        <dsp:cNvSpPr/>
      </dsp:nvSpPr>
      <dsp:spPr>
        <a:xfrm>
          <a:off x="0" y="5252"/>
          <a:ext cx="5424516" cy="7150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Bad prompts create bad results</a:t>
          </a:r>
        </a:p>
      </dsp:txBody>
      <dsp:txXfrm>
        <a:off x="34906" y="40158"/>
        <a:ext cx="5354704" cy="645240"/>
      </dsp:txXfrm>
    </dsp:sp>
    <dsp:sp modelId="{100827BF-58CF-474A-B436-451E5EEB1F33}">
      <dsp:nvSpPr>
        <dsp:cNvPr id="0" name=""/>
        <dsp:cNvSpPr/>
      </dsp:nvSpPr>
      <dsp:spPr>
        <a:xfrm>
          <a:off x="0" y="772145"/>
          <a:ext cx="5424516" cy="7150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Ask AI to be critical and share opposing views</a:t>
          </a:r>
        </a:p>
      </dsp:txBody>
      <dsp:txXfrm>
        <a:off x="34906" y="807051"/>
        <a:ext cx="5354704" cy="645240"/>
      </dsp:txXfrm>
    </dsp:sp>
    <dsp:sp modelId="{8753D4B2-1A9B-4C41-A52F-0B360B9111E9}">
      <dsp:nvSpPr>
        <dsp:cNvPr id="0" name=""/>
        <dsp:cNvSpPr/>
      </dsp:nvSpPr>
      <dsp:spPr>
        <a:xfrm>
          <a:off x="0" y="1539038"/>
          <a:ext cx="5424516" cy="7150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Do not upload sensitive data</a:t>
          </a:r>
        </a:p>
      </dsp:txBody>
      <dsp:txXfrm>
        <a:off x="34906" y="1573944"/>
        <a:ext cx="5354704" cy="645240"/>
      </dsp:txXfrm>
    </dsp:sp>
    <dsp:sp modelId="{DDA770FA-C942-43DD-B80A-18F5A74228F4}">
      <dsp:nvSpPr>
        <dsp:cNvPr id="0" name=""/>
        <dsp:cNvSpPr/>
      </dsp:nvSpPr>
      <dsp:spPr>
        <a:xfrm>
          <a:off x="0" y="2305930"/>
          <a:ext cx="5424516" cy="7150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You are now armed and dangerous</a:t>
          </a:r>
        </a:p>
      </dsp:txBody>
      <dsp:txXfrm>
        <a:off x="34906" y="2340836"/>
        <a:ext cx="5354704" cy="645240"/>
      </dsp:txXfrm>
    </dsp:sp>
    <dsp:sp modelId="{EA3C17BE-AD91-45CA-B7CB-16603D871BF0}">
      <dsp:nvSpPr>
        <dsp:cNvPr id="0" name=""/>
        <dsp:cNvSpPr/>
      </dsp:nvSpPr>
      <dsp:spPr>
        <a:xfrm>
          <a:off x="0" y="3020983"/>
          <a:ext cx="542451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2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AI takes away the safety and makes it full automatic</a:t>
          </a:r>
        </a:p>
      </dsp:txBody>
      <dsp:txXfrm>
        <a:off x="0" y="3020983"/>
        <a:ext cx="5424516" cy="298080"/>
      </dsp:txXfrm>
    </dsp:sp>
    <dsp:sp modelId="{C7485925-EF09-4FE7-B975-3F73A62FE8A1}">
      <dsp:nvSpPr>
        <dsp:cNvPr id="0" name=""/>
        <dsp:cNvSpPr/>
      </dsp:nvSpPr>
      <dsp:spPr>
        <a:xfrm>
          <a:off x="0" y="3319063"/>
          <a:ext cx="5424516" cy="7150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It is always going to be your model, not the consultants or Ai’s, the errors in it are yours. </a:t>
          </a:r>
        </a:p>
      </dsp:txBody>
      <dsp:txXfrm>
        <a:off x="34906" y="3353969"/>
        <a:ext cx="5354704" cy="64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3877D-D0EF-46FF-9A66-D7DB7E1C57B9}">
      <dsp:nvSpPr>
        <dsp:cNvPr id="0" name=""/>
        <dsp:cNvSpPr/>
      </dsp:nvSpPr>
      <dsp:spPr>
        <a:xfrm>
          <a:off x="772957" y="0"/>
          <a:ext cx="1372755" cy="1372762"/>
        </a:xfrm>
        <a:prstGeom prst="round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t="-12000" b="-12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4C6AD-7AA4-4CEE-B3A6-C1040D2B7410}">
      <dsp:nvSpPr>
        <dsp:cNvPr id="0" name=""/>
        <dsp:cNvSpPr/>
      </dsp:nvSpPr>
      <dsp:spPr>
        <a:xfrm>
          <a:off x="50302" y="1633148"/>
          <a:ext cx="2744084" cy="10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t>Financial models do not generate value </a:t>
          </a:r>
        </a:p>
      </dsp:txBody>
      <dsp:txXfrm>
        <a:off x="50302" y="1633148"/>
        <a:ext cx="2744084" cy="1018055"/>
      </dsp:txXfrm>
    </dsp:sp>
    <dsp:sp modelId="{A2EDA9F7-586C-41CC-A5B5-F6AB290C7F99}">
      <dsp:nvSpPr>
        <dsp:cNvPr id="0" name=""/>
        <dsp:cNvSpPr/>
      </dsp:nvSpPr>
      <dsp:spPr>
        <a:xfrm>
          <a:off x="3775924" y="0"/>
          <a:ext cx="1372755" cy="1372762"/>
        </a:xfrm>
        <a:prstGeom prst="round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2479A-0F6E-4D1F-B7C5-5D302F813849}">
      <dsp:nvSpPr>
        <dsp:cNvPr id="0" name=""/>
        <dsp:cNvSpPr/>
      </dsp:nvSpPr>
      <dsp:spPr>
        <a:xfrm>
          <a:off x="3068911" y="1633148"/>
          <a:ext cx="2744084" cy="10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t>Every Financial model ever created was wrong</a:t>
          </a:r>
        </a:p>
      </dsp:txBody>
      <dsp:txXfrm>
        <a:off x="3068911" y="1633148"/>
        <a:ext cx="2744084" cy="1018055"/>
      </dsp:txXfrm>
    </dsp:sp>
    <dsp:sp modelId="{34B8B26A-2BB9-40F0-A310-AD581307CEE4}">
      <dsp:nvSpPr>
        <dsp:cNvPr id="0" name=""/>
        <dsp:cNvSpPr/>
      </dsp:nvSpPr>
      <dsp:spPr>
        <a:xfrm>
          <a:off x="6794533" y="0"/>
          <a:ext cx="1372755" cy="1372762"/>
        </a:xfrm>
        <a:prstGeom prst="round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2000" b="-12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9C8BF-486E-470C-B825-C74FB0A2E6AF}">
      <dsp:nvSpPr>
        <dsp:cNvPr id="0" name=""/>
        <dsp:cNvSpPr/>
      </dsp:nvSpPr>
      <dsp:spPr>
        <a:xfrm>
          <a:off x="6087519" y="1633148"/>
          <a:ext cx="2744084" cy="10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t>Demonstrate conservatism without saying it - under promise and over deliver</a:t>
          </a:r>
        </a:p>
      </dsp:txBody>
      <dsp:txXfrm>
        <a:off x="6087519" y="1633148"/>
        <a:ext cx="2744084" cy="1018055"/>
      </dsp:txXfrm>
    </dsp:sp>
    <dsp:sp modelId="{42EA22D8-8B21-489A-9E2B-5B71A21E9C66}">
      <dsp:nvSpPr>
        <dsp:cNvPr id="0" name=""/>
        <dsp:cNvSpPr/>
      </dsp:nvSpPr>
      <dsp:spPr>
        <a:xfrm>
          <a:off x="735966" y="2925612"/>
          <a:ext cx="1372755" cy="1372762"/>
        </a:xfrm>
        <a:prstGeom prst="round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t="-12000" b="-12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CA96D-B6A4-437E-85C4-89CD2DBEF504}">
      <dsp:nvSpPr>
        <dsp:cNvPr id="0" name=""/>
        <dsp:cNvSpPr/>
      </dsp:nvSpPr>
      <dsp:spPr>
        <a:xfrm>
          <a:off x="50302" y="4557330"/>
          <a:ext cx="2744084" cy="10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t>The only valuation that matters is the exit value </a:t>
          </a:r>
        </a:p>
      </dsp:txBody>
      <dsp:txXfrm>
        <a:off x="50302" y="4557330"/>
        <a:ext cx="2744084" cy="1018055"/>
      </dsp:txXfrm>
    </dsp:sp>
    <dsp:sp modelId="{00B1BA1E-C20D-4647-9378-9A380345D39F}">
      <dsp:nvSpPr>
        <dsp:cNvPr id="0" name=""/>
        <dsp:cNvSpPr/>
      </dsp:nvSpPr>
      <dsp:spPr>
        <a:xfrm>
          <a:off x="3641354" y="3232147"/>
          <a:ext cx="1372755" cy="1372762"/>
        </a:xfrm>
        <a:prstGeom prst="round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12000" b="-12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1B924-0257-43A2-B3B9-14F9A12F78D6}">
      <dsp:nvSpPr>
        <dsp:cNvPr id="0" name=""/>
        <dsp:cNvSpPr/>
      </dsp:nvSpPr>
      <dsp:spPr>
        <a:xfrm>
          <a:off x="3068911" y="4557330"/>
          <a:ext cx="2744084" cy="10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t>Simplicity over Complexity Prevails</a:t>
          </a:r>
        </a:p>
      </dsp:txBody>
      <dsp:txXfrm>
        <a:off x="3068911" y="4557330"/>
        <a:ext cx="2744084" cy="1018055"/>
      </dsp:txXfrm>
    </dsp:sp>
    <dsp:sp modelId="{6A26DBEB-7332-4BF3-B253-CF6C7611FDC7}">
      <dsp:nvSpPr>
        <dsp:cNvPr id="0" name=""/>
        <dsp:cNvSpPr/>
      </dsp:nvSpPr>
      <dsp:spPr>
        <a:xfrm>
          <a:off x="6785450" y="2909447"/>
          <a:ext cx="1372755" cy="1372762"/>
        </a:xfrm>
        <a:prstGeom prst="roundRect">
          <a:avLst/>
        </a:prstGeom>
        <a:blipFill>
          <a:blip xmlns:r="http://schemas.openxmlformats.org/officeDocument/2006/relationships">
            <a:extLst>
              <a:ext uri="{96DAC541-7B7A-43D3-8B79-37D633B846F1}">
                <asvg:svgBlip xmlns:asvg="http://schemas.microsoft.com/office/drawing/2016/SVG/main" r:embed="rId6"/>
              </a:ext>
            </a:extLst>
          </a:blip>
          <a:srcRect/>
          <a:stretch>
            <a:fillRect t="-23000" b="-23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F174D-0E11-4C38-9574-7BE1F3A1E22D}">
      <dsp:nvSpPr>
        <dsp:cNvPr id="0" name=""/>
        <dsp:cNvSpPr/>
      </dsp:nvSpPr>
      <dsp:spPr>
        <a:xfrm>
          <a:off x="6087519" y="4557330"/>
          <a:ext cx="2744084" cy="101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t>You must know your model</a:t>
          </a:r>
          <a:endParaRPr lang="en-US" sz="2800" b="1" kern="1200" dirty="0"/>
        </a:p>
      </dsp:txBody>
      <dsp:txXfrm>
        <a:off x="6087519" y="4557330"/>
        <a:ext cx="2744084" cy="101805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EC450-600C-4164-BD3D-AAA0298247E6}"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59570-821F-47EE-91CC-6E46BE4181C3}" type="slidenum">
              <a:rPr lang="en-US" smtClean="0"/>
              <a:t>‹#›</a:t>
            </a:fld>
            <a:endParaRPr lang="en-US"/>
          </a:p>
        </p:txBody>
      </p:sp>
    </p:spTree>
    <p:extLst>
      <p:ext uri="{BB962C8B-B14F-4D97-AF65-F5344CB8AC3E}">
        <p14:creationId xmlns:p14="http://schemas.microsoft.com/office/powerpoint/2010/main" val="320698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759570-821F-47EE-91CC-6E46BE4181C3}" type="slidenum">
              <a:rPr lang="en-US" smtClean="0"/>
              <a:t>7</a:t>
            </a:fld>
            <a:endParaRPr lang="en-US"/>
          </a:p>
        </p:txBody>
      </p:sp>
    </p:spTree>
    <p:extLst>
      <p:ext uri="{BB962C8B-B14F-4D97-AF65-F5344CB8AC3E}">
        <p14:creationId xmlns:p14="http://schemas.microsoft.com/office/powerpoint/2010/main" val="334020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3ED4C-15A6-5374-E304-A5104869932E}"/>
              </a:ext>
            </a:extLst>
          </p:cNvPr>
          <p:cNvSpPr txBox="1"/>
          <p:nvPr userDrawn="1"/>
        </p:nvSpPr>
        <p:spPr>
          <a:xfrm>
            <a:off x="547852" y="922283"/>
            <a:ext cx="10720551" cy="461665"/>
          </a:xfrm>
          <a:prstGeom prst="rect">
            <a:avLst/>
          </a:prstGeom>
          <a:noFill/>
        </p:spPr>
        <p:txBody>
          <a:bodyPr wrap="square" rtlCol="0">
            <a:spAutoFit/>
          </a:bodyPr>
          <a:lstStyle/>
          <a:p>
            <a:r>
              <a:rPr lang="en-US" sz="2400" dirty="0">
                <a:solidFill>
                  <a:srgbClr val="1A3A6E"/>
                </a:solidFill>
                <a:latin typeface="Poppins SemiBold" panose="020B0502040204020203" pitchFamily="2" charset="0"/>
                <a:cs typeface="Poppins SemiBold" panose="020B0502040204020203" pitchFamily="2" charset="0"/>
              </a:rPr>
              <a:t>Slide Title</a:t>
            </a:r>
          </a:p>
        </p:txBody>
      </p:sp>
      <p:sp>
        <p:nvSpPr>
          <p:cNvPr id="3" name="TextBox 2">
            <a:extLst>
              <a:ext uri="{FF2B5EF4-FFF2-40B4-BE49-F238E27FC236}">
                <a16:creationId xmlns:a16="http://schemas.microsoft.com/office/drawing/2014/main" id="{16325D96-5C3A-CDC0-B168-0C7743454E6A}"/>
              </a:ext>
            </a:extLst>
          </p:cNvPr>
          <p:cNvSpPr txBox="1"/>
          <p:nvPr userDrawn="1"/>
        </p:nvSpPr>
        <p:spPr>
          <a:xfrm>
            <a:off x="666093" y="1686910"/>
            <a:ext cx="10720551" cy="369332"/>
          </a:xfrm>
          <a:prstGeom prst="rect">
            <a:avLst/>
          </a:prstGeom>
          <a:noFill/>
        </p:spPr>
        <p:txBody>
          <a:bodyPr wrap="square" rtlCol="0">
            <a:spAutoFit/>
          </a:bodyPr>
          <a:lstStyle/>
          <a:p>
            <a:pPr marL="285750" indent="-285750">
              <a:buFont typeface="Arial" panose="020B0604020202020204" pitchFamily="34" charset="0"/>
              <a:buChar char="•"/>
            </a:pPr>
            <a:r>
              <a:rPr lang="en-US" dirty="0"/>
              <a:t>Topics</a:t>
            </a:r>
          </a:p>
        </p:txBody>
      </p:sp>
    </p:spTree>
    <p:extLst>
      <p:ext uri="{BB962C8B-B14F-4D97-AF65-F5344CB8AC3E}">
        <p14:creationId xmlns:p14="http://schemas.microsoft.com/office/powerpoint/2010/main" val="3705251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103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7D76140-29D0-976F-0A6B-19068F03E2B5}"/>
              </a:ext>
            </a:extLst>
          </p:cNvPr>
          <p:cNvSpPr>
            <a:spLocks noGrp="1"/>
          </p:cNvSpPr>
          <p:nvPr>
            <p:ph type="pic" sz="quarter" idx="11"/>
          </p:nvPr>
        </p:nvSpPr>
        <p:spPr>
          <a:xfrm>
            <a:off x="4438860" y="4747095"/>
            <a:ext cx="730226" cy="730226"/>
          </a:xfrm>
          <a:custGeom>
            <a:avLst/>
            <a:gdLst>
              <a:gd name="connsiteX0" fmla="*/ 365113 w 730226"/>
              <a:gd name="connsiteY0" fmla="*/ 0 h 730226"/>
              <a:gd name="connsiteX1" fmla="*/ 730226 w 730226"/>
              <a:gd name="connsiteY1" fmla="*/ 365113 h 730226"/>
              <a:gd name="connsiteX2" fmla="*/ 365113 w 730226"/>
              <a:gd name="connsiteY2" fmla="*/ 730226 h 730226"/>
              <a:gd name="connsiteX3" fmla="*/ 0 w 730226"/>
              <a:gd name="connsiteY3" fmla="*/ 365113 h 730226"/>
              <a:gd name="connsiteX4" fmla="*/ 365113 w 730226"/>
              <a:gd name="connsiteY4" fmla="*/ 0 h 73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26" h="730226">
                <a:moveTo>
                  <a:pt x="365113" y="0"/>
                </a:moveTo>
                <a:cubicBezTo>
                  <a:pt x="566759" y="0"/>
                  <a:pt x="730226" y="163467"/>
                  <a:pt x="730226" y="365113"/>
                </a:cubicBezTo>
                <a:cubicBezTo>
                  <a:pt x="730226" y="566759"/>
                  <a:pt x="566759" y="730226"/>
                  <a:pt x="365113" y="730226"/>
                </a:cubicBezTo>
                <a:cubicBezTo>
                  <a:pt x="163467" y="730226"/>
                  <a:pt x="0" y="566759"/>
                  <a:pt x="0" y="365113"/>
                </a:cubicBezTo>
                <a:cubicBezTo>
                  <a:pt x="0" y="163467"/>
                  <a:pt x="163467" y="0"/>
                  <a:pt x="365113" y="0"/>
                </a:cubicBezTo>
                <a:close/>
              </a:path>
            </a:pathLst>
          </a:custGeom>
          <a:pattFill prst="dashUpDiag">
            <a:fgClr>
              <a:schemeClr val="accent1"/>
            </a:fgClr>
            <a:bgClr>
              <a:schemeClr val="bg1"/>
            </a:bgClr>
          </a:pattFill>
        </p:spPr>
        <p:txBody>
          <a:bodyPr wrap="square">
            <a:noAutofit/>
          </a:bodyPr>
          <a:lstStyle/>
          <a:p>
            <a:endParaRPr lang="en-US"/>
          </a:p>
        </p:txBody>
      </p:sp>
      <p:sp>
        <p:nvSpPr>
          <p:cNvPr id="15" name="Picture Placeholder 14">
            <a:extLst>
              <a:ext uri="{FF2B5EF4-FFF2-40B4-BE49-F238E27FC236}">
                <a16:creationId xmlns:a16="http://schemas.microsoft.com/office/drawing/2014/main" id="{D1510636-47B6-70C8-D3B2-8B2DA579D2C9}"/>
              </a:ext>
            </a:extLst>
          </p:cNvPr>
          <p:cNvSpPr>
            <a:spLocks noGrp="1"/>
          </p:cNvSpPr>
          <p:nvPr>
            <p:ph type="pic" sz="quarter" idx="12"/>
          </p:nvPr>
        </p:nvSpPr>
        <p:spPr>
          <a:xfrm>
            <a:off x="8164908" y="4747095"/>
            <a:ext cx="730226" cy="730226"/>
          </a:xfrm>
          <a:custGeom>
            <a:avLst/>
            <a:gdLst>
              <a:gd name="connsiteX0" fmla="*/ 365113 w 730226"/>
              <a:gd name="connsiteY0" fmla="*/ 0 h 730226"/>
              <a:gd name="connsiteX1" fmla="*/ 730226 w 730226"/>
              <a:gd name="connsiteY1" fmla="*/ 365113 h 730226"/>
              <a:gd name="connsiteX2" fmla="*/ 365113 w 730226"/>
              <a:gd name="connsiteY2" fmla="*/ 730226 h 730226"/>
              <a:gd name="connsiteX3" fmla="*/ 0 w 730226"/>
              <a:gd name="connsiteY3" fmla="*/ 365113 h 730226"/>
              <a:gd name="connsiteX4" fmla="*/ 365113 w 730226"/>
              <a:gd name="connsiteY4" fmla="*/ 0 h 73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26" h="730226">
                <a:moveTo>
                  <a:pt x="365113" y="0"/>
                </a:moveTo>
                <a:cubicBezTo>
                  <a:pt x="566759" y="0"/>
                  <a:pt x="730226" y="163467"/>
                  <a:pt x="730226" y="365113"/>
                </a:cubicBezTo>
                <a:cubicBezTo>
                  <a:pt x="730226" y="566759"/>
                  <a:pt x="566759" y="730226"/>
                  <a:pt x="365113" y="730226"/>
                </a:cubicBezTo>
                <a:cubicBezTo>
                  <a:pt x="163467" y="730226"/>
                  <a:pt x="0" y="566759"/>
                  <a:pt x="0" y="365113"/>
                </a:cubicBezTo>
                <a:cubicBezTo>
                  <a:pt x="0" y="163467"/>
                  <a:pt x="163467" y="0"/>
                  <a:pt x="365113" y="0"/>
                </a:cubicBezTo>
                <a:close/>
              </a:path>
            </a:pathLst>
          </a:custGeom>
          <a:pattFill prst="dashUpDiag">
            <a:fgClr>
              <a:schemeClr val="accent1"/>
            </a:fgClr>
            <a:bgClr>
              <a:schemeClr val="bg1"/>
            </a:bgClr>
          </a:pattFill>
        </p:spPr>
        <p:txBody>
          <a:bodyPr wrap="square">
            <a:noAutofit/>
          </a:bodyPr>
          <a:lstStyle/>
          <a:p>
            <a:endParaRPr lang="en-US"/>
          </a:p>
        </p:txBody>
      </p:sp>
      <p:sp>
        <p:nvSpPr>
          <p:cNvPr id="13" name="Picture Placeholder 12">
            <a:extLst>
              <a:ext uri="{FF2B5EF4-FFF2-40B4-BE49-F238E27FC236}">
                <a16:creationId xmlns:a16="http://schemas.microsoft.com/office/drawing/2014/main" id="{C1F4963D-E138-3647-9372-0823E9844990}"/>
              </a:ext>
            </a:extLst>
          </p:cNvPr>
          <p:cNvSpPr>
            <a:spLocks noGrp="1"/>
          </p:cNvSpPr>
          <p:nvPr>
            <p:ph type="pic" sz="quarter" idx="10"/>
          </p:nvPr>
        </p:nvSpPr>
        <p:spPr>
          <a:xfrm>
            <a:off x="712812" y="4747095"/>
            <a:ext cx="730226" cy="730226"/>
          </a:xfrm>
          <a:custGeom>
            <a:avLst/>
            <a:gdLst>
              <a:gd name="connsiteX0" fmla="*/ 365113 w 730226"/>
              <a:gd name="connsiteY0" fmla="*/ 0 h 730226"/>
              <a:gd name="connsiteX1" fmla="*/ 730226 w 730226"/>
              <a:gd name="connsiteY1" fmla="*/ 365113 h 730226"/>
              <a:gd name="connsiteX2" fmla="*/ 365113 w 730226"/>
              <a:gd name="connsiteY2" fmla="*/ 730226 h 730226"/>
              <a:gd name="connsiteX3" fmla="*/ 0 w 730226"/>
              <a:gd name="connsiteY3" fmla="*/ 365113 h 730226"/>
              <a:gd name="connsiteX4" fmla="*/ 365113 w 730226"/>
              <a:gd name="connsiteY4" fmla="*/ 0 h 73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26" h="730226">
                <a:moveTo>
                  <a:pt x="365113" y="0"/>
                </a:moveTo>
                <a:cubicBezTo>
                  <a:pt x="566759" y="0"/>
                  <a:pt x="730226" y="163467"/>
                  <a:pt x="730226" y="365113"/>
                </a:cubicBezTo>
                <a:cubicBezTo>
                  <a:pt x="730226" y="566759"/>
                  <a:pt x="566759" y="730226"/>
                  <a:pt x="365113" y="730226"/>
                </a:cubicBezTo>
                <a:cubicBezTo>
                  <a:pt x="163467" y="730226"/>
                  <a:pt x="0" y="566759"/>
                  <a:pt x="0" y="365113"/>
                </a:cubicBezTo>
                <a:cubicBezTo>
                  <a:pt x="0" y="163467"/>
                  <a:pt x="163467" y="0"/>
                  <a:pt x="365113" y="0"/>
                </a:cubicBezTo>
                <a:close/>
              </a:path>
            </a:pathLst>
          </a:custGeom>
          <a:pattFill prst="dashUpDiag">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041316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956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FD8AD9-C00C-23CF-020C-2E0CEF026838}"/>
              </a:ext>
            </a:extLst>
          </p:cNvPr>
          <p:cNvSpPr txBox="1"/>
          <p:nvPr userDrawn="1"/>
        </p:nvSpPr>
        <p:spPr>
          <a:xfrm>
            <a:off x="265124" y="6301333"/>
            <a:ext cx="2045260" cy="230832"/>
          </a:xfrm>
          <a:prstGeom prst="rect">
            <a:avLst/>
          </a:prstGeom>
          <a:noFill/>
        </p:spPr>
        <p:txBody>
          <a:bodyPr wrap="square">
            <a:spAutoFit/>
          </a:bodyPr>
          <a:lstStyle/>
          <a:p>
            <a:r>
              <a:rPr lang="en-US" sz="900" dirty="0">
                <a:solidFill>
                  <a:schemeClr val="bg1">
                    <a:lumMod val="65000"/>
                  </a:schemeClr>
                </a:solidFill>
              </a:rPr>
              <a:t>Copyright Wood Consulting Group 2026</a:t>
            </a:r>
          </a:p>
        </p:txBody>
      </p:sp>
      <p:pic>
        <p:nvPicPr>
          <p:cNvPr id="14" name="Graphic 13">
            <a:extLst>
              <a:ext uri="{FF2B5EF4-FFF2-40B4-BE49-F238E27FC236}">
                <a16:creationId xmlns:a16="http://schemas.microsoft.com/office/drawing/2014/main" id="{7B3DFB09-F188-DED6-B802-D466070DA91F}"/>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304800" y="266700"/>
            <a:ext cx="1314392" cy="252968"/>
          </a:xfrm>
          <a:prstGeom prst="rect">
            <a:avLst/>
          </a:prstGeom>
        </p:spPr>
      </p:pic>
      <p:sp>
        <p:nvSpPr>
          <p:cNvPr id="6" name="TextBox 5">
            <a:extLst>
              <a:ext uri="{FF2B5EF4-FFF2-40B4-BE49-F238E27FC236}">
                <a16:creationId xmlns:a16="http://schemas.microsoft.com/office/drawing/2014/main" id="{43D827CE-2EA6-F5B7-3E76-66CB261CA703}"/>
              </a:ext>
            </a:extLst>
          </p:cNvPr>
          <p:cNvSpPr txBox="1"/>
          <p:nvPr userDrawn="1"/>
        </p:nvSpPr>
        <p:spPr>
          <a:xfrm>
            <a:off x="11703496" y="6467161"/>
            <a:ext cx="367408" cy="276999"/>
          </a:xfrm>
          <a:prstGeom prst="rect">
            <a:avLst/>
          </a:prstGeom>
          <a:noFill/>
        </p:spPr>
        <p:txBody>
          <a:bodyPr wrap="none" rtlCol="0">
            <a:spAutoFit/>
          </a:bodyPr>
          <a:lstStyle/>
          <a:p>
            <a:fld id="{030EDBC6-15A1-4286-A287-C30D2C9D5116}" type="slidenum">
              <a:rPr lang="en-US" sz="1200" smtClean="0">
                <a:solidFill>
                  <a:schemeClr val="accent2"/>
                </a:solidFill>
              </a:rPr>
              <a:t>‹#›</a:t>
            </a:fld>
            <a:endParaRPr lang="en-US" sz="1200" dirty="0">
              <a:solidFill>
                <a:schemeClr val="accent2"/>
              </a:solidFill>
            </a:endParaRPr>
          </a:p>
        </p:txBody>
      </p:sp>
    </p:spTree>
    <p:extLst>
      <p:ext uri="{BB962C8B-B14F-4D97-AF65-F5344CB8AC3E}">
        <p14:creationId xmlns:p14="http://schemas.microsoft.com/office/powerpoint/2010/main" val="57285253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5" orient="horz" pos="240" userDrawn="1">
          <p15:clr>
            <a:srgbClr val="F26B43"/>
          </p15:clr>
        </p15:guide>
        <p15:guide id="6" orient="horz" pos="4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br.org/search?term=Noam%20Wasserman" TargetMode="Externa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EE7A83-CC8C-1D50-D45C-FCB3A8F111C7}"/>
              </a:ext>
            </a:extLst>
          </p:cNvPr>
          <p:cNvPicPr>
            <a:picLocks noChangeAspect="1"/>
          </p:cNvPicPr>
          <p:nvPr/>
        </p:nvPicPr>
        <p:blipFill rotWithShape="1">
          <a:blip r:embed="rId2">
            <a:extLst>
              <a:ext uri="{28A0092B-C50C-407E-A947-70E740481C1C}">
                <a14:useLocalDpi xmlns:a14="http://schemas.microsoft.com/office/drawing/2010/main" val="0"/>
              </a:ext>
            </a:extLst>
          </a:blip>
          <a:srcRect t="7865" b="7865"/>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C9623DE-7990-1AD6-3412-59DC27FB5924}"/>
              </a:ext>
            </a:extLst>
          </p:cNvPr>
          <p:cNvSpPr/>
          <p:nvPr/>
        </p:nvSpPr>
        <p:spPr>
          <a:xfrm>
            <a:off x="0" y="0"/>
            <a:ext cx="12304295" cy="6938473"/>
          </a:xfrm>
          <a:prstGeom prst="rect">
            <a:avLst/>
          </a:prstGeom>
          <a:solidFill>
            <a:schemeClr val="accent2">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Graphic 206">
            <a:extLst>
              <a:ext uri="{FF2B5EF4-FFF2-40B4-BE49-F238E27FC236}">
                <a16:creationId xmlns:a16="http://schemas.microsoft.com/office/drawing/2014/main" id="{E27A8B32-EBD4-7A6C-5F36-FEC5BDB886C1}"/>
              </a:ext>
            </a:extLst>
          </p:cNvPr>
          <p:cNvPicPr>
            <a:picLocks noChangeAspect="1"/>
          </p:cNvPicPr>
          <p:nvPr/>
        </p:nvPicPr>
        <p:blipFill>
          <a:blip>
            <a:lum bright="100000"/>
            <a:extLst>
              <a:ext uri="{96DAC541-7B7A-43D3-8B79-37D633B846F1}">
                <asvg:svgBlip xmlns:asvg="http://schemas.microsoft.com/office/drawing/2016/SVG/main" r:embed="rId3"/>
              </a:ext>
            </a:extLst>
          </a:blip>
          <a:stretch>
            <a:fillRect/>
          </a:stretch>
        </p:blipFill>
        <p:spPr>
          <a:xfrm>
            <a:off x="304800" y="264882"/>
            <a:ext cx="1319212" cy="253895"/>
          </a:xfrm>
          <a:prstGeom prst="rect">
            <a:avLst/>
          </a:prstGeom>
        </p:spPr>
      </p:pic>
      <p:sp>
        <p:nvSpPr>
          <p:cNvPr id="6" name="TextBox 5">
            <a:extLst>
              <a:ext uri="{FF2B5EF4-FFF2-40B4-BE49-F238E27FC236}">
                <a16:creationId xmlns:a16="http://schemas.microsoft.com/office/drawing/2014/main" id="{EE04575C-AA70-71D4-0BE4-8099AF71AC7B}"/>
              </a:ext>
            </a:extLst>
          </p:cNvPr>
          <p:cNvSpPr txBox="1"/>
          <p:nvPr/>
        </p:nvSpPr>
        <p:spPr>
          <a:xfrm>
            <a:off x="11703496" y="6467161"/>
            <a:ext cx="263214" cy="276999"/>
          </a:xfrm>
          <a:prstGeom prst="rect">
            <a:avLst/>
          </a:prstGeom>
          <a:noFill/>
        </p:spPr>
        <p:txBody>
          <a:bodyPr wrap="none" rtlCol="0">
            <a:spAutoFit/>
          </a:bodyPr>
          <a:lstStyle/>
          <a:p>
            <a:fld id="{030EDBC6-15A1-4286-A287-C30D2C9D5116}" type="slidenum">
              <a:rPr lang="en-US" sz="1200" smtClean="0">
                <a:solidFill>
                  <a:schemeClr val="bg1"/>
                </a:solidFill>
              </a:rPr>
              <a:t>1</a:t>
            </a:fld>
            <a:endParaRPr lang="en-US" sz="1200" dirty="0">
              <a:solidFill>
                <a:schemeClr val="bg1"/>
              </a:solidFill>
            </a:endParaRPr>
          </a:p>
        </p:txBody>
      </p:sp>
      <p:sp>
        <p:nvSpPr>
          <p:cNvPr id="12" name="TextBox 11">
            <a:extLst>
              <a:ext uri="{FF2B5EF4-FFF2-40B4-BE49-F238E27FC236}">
                <a16:creationId xmlns:a16="http://schemas.microsoft.com/office/drawing/2014/main" id="{D3E6ECB6-5DA5-0BB1-3592-6E994C7E9839}"/>
              </a:ext>
            </a:extLst>
          </p:cNvPr>
          <p:cNvSpPr txBox="1"/>
          <p:nvPr/>
        </p:nvSpPr>
        <p:spPr>
          <a:xfrm>
            <a:off x="1587732" y="3928655"/>
            <a:ext cx="9131530" cy="1631216"/>
          </a:xfrm>
          <a:prstGeom prst="rect">
            <a:avLst/>
          </a:prstGeom>
          <a:noFill/>
        </p:spPr>
        <p:txBody>
          <a:bodyPr wrap="square" rtlCol="0">
            <a:spAutoFit/>
          </a:bodyPr>
          <a:lstStyle/>
          <a:p>
            <a:r>
              <a:rPr lang="en-US" sz="2000" dirty="0">
                <a:solidFill>
                  <a:schemeClr val="bg1"/>
                </a:solidFill>
                <a:latin typeface="Poppins" panose="00000500000000000000" pitchFamily="2" charset="0"/>
                <a:cs typeface="Poppins" panose="00000500000000000000" pitchFamily="2" charset="0"/>
              </a:rPr>
              <a:t>This presentation is geared towards startups looking for VC funding.  We will explore my experiences of 14 years working as a management consultant and fractional CFO for early stage firms. </a:t>
            </a:r>
          </a:p>
          <a:p>
            <a:endParaRPr lang="en-US" sz="2000" dirty="0">
              <a:solidFill>
                <a:schemeClr val="bg1"/>
              </a:solidFill>
              <a:latin typeface="Poppins" panose="00000500000000000000" pitchFamily="2" charset="0"/>
              <a:cs typeface="Poppins" panose="00000500000000000000" pitchFamily="2" charset="0"/>
            </a:endParaRPr>
          </a:p>
          <a:p>
            <a:r>
              <a:rPr lang="en-US" sz="2000" dirty="0">
                <a:solidFill>
                  <a:schemeClr val="bg1"/>
                </a:solidFill>
              </a:rPr>
              <a:t>Facilitator: Andrew Wood</a:t>
            </a:r>
            <a:endParaRPr lang="en-US" sz="3200" dirty="0">
              <a:solidFill>
                <a:schemeClr val="bg1"/>
              </a:solidFill>
            </a:endParaRPr>
          </a:p>
        </p:txBody>
      </p:sp>
      <p:pic>
        <p:nvPicPr>
          <p:cNvPr id="8" name="Picture 7">
            <a:extLst>
              <a:ext uri="{FF2B5EF4-FFF2-40B4-BE49-F238E27FC236}">
                <a16:creationId xmlns:a16="http://schemas.microsoft.com/office/drawing/2014/main" id="{13408352-ED68-888A-DEEE-D75F49904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56" y="1399420"/>
            <a:ext cx="3349130" cy="1246823"/>
          </a:xfrm>
          <a:prstGeom prst="rect">
            <a:avLst/>
          </a:prstGeom>
        </p:spPr>
      </p:pic>
      <p:sp>
        <p:nvSpPr>
          <p:cNvPr id="9" name="TextBox 8">
            <a:extLst>
              <a:ext uri="{FF2B5EF4-FFF2-40B4-BE49-F238E27FC236}">
                <a16:creationId xmlns:a16="http://schemas.microsoft.com/office/drawing/2014/main" id="{2B9FB1E6-5196-48DB-3115-FDEB78621AE9}"/>
              </a:ext>
            </a:extLst>
          </p:cNvPr>
          <p:cNvSpPr txBox="1"/>
          <p:nvPr/>
        </p:nvSpPr>
        <p:spPr>
          <a:xfrm>
            <a:off x="2652003" y="3096741"/>
            <a:ext cx="6750907" cy="584775"/>
          </a:xfrm>
          <a:prstGeom prst="rect">
            <a:avLst/>
          </a:prstGeom>
          <a:noFill/>
        </p:spPr>
        <p:txBody>
          <a:bodyPr wrap="square" rtlCol="0">
            <a:spAutoFit/>
          </a:bodyPr>
          <a:lstStyle/>
          <a:p>
            <a:r>
              <a:rPr lang="en-US" sz="3200" dirty="0">
                <a:solidFill>
                  <a:schemeClr val="bg1"/>
                </a:solidFill>
              </a:rPr>
              <a:t>Financial Modeling Made Easy 4.0</a:t>
            </a:r>
          </a:p>
        </p:txBody>
      </p:sp>
    </p:spTree>
    <p:extLst>
      <p:ext uri="{BB962C8B-B14F-4D97-AF65-F5344CB8AC3E}">
        <p14:creationId xmlns:p14="http://schemas.microsoft.com/office/powerpoint/2010/main" val="3754822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02EF555-072C-5008-23AA-ED5A3B470D79}"/>
              </a:ext>
            </a:extLst>
          </p:cNvPr>
          <p:cNvGraphicFramePr/>
          <p:nvPr>
            <p:extLst>
              <p:ext uri="{D42A27DB-BD31-4B8C-83A1-F6EECF244321}">
                <p14:modId xmlns:p14="http://schemas.microsoft.com/office/powerpoint/2010/main" val="3482299220"/>
              </p:ext>
            </p:extLst>
          </p:nvPr>
        </p:nvGraphicFramePr>
        <p:xfrm>
          <a:off x="3013605" y="818804"/>
          <a:ext cx="8881907" cy="5576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4420207E-23BD-BEC4-6495-0340738CDC72}"/>
              </a:ext>
            </a:extLst>
          </p:cNvPr>
          <p:cNvSpPr txBox="1">
            <a:spLocks/>
          </p:cNvSpPr>
          <p:nvPr/>
        </p:nvSpPr>
        <p:spPr>
          <a:xfrm>
            <a:off x="403656" y="3474721"/>
            <a:ext cx="3383787" cy="58143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Key Takeaways</a:t>
            </a:r>
          </a:p>
        </p:txBody>
      </p:sp>
    </p:spTree>
    <p:extLst>
      <p:ext uri="{BB962C8B-B14F-4D97-AF65-F5344CB8AC3E}">
        <p14:creationId xmlns:p14="http://schemas.microsoft.com/office/powerpoint/2010/main" val="266078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9C4D57-C2F1-FF13-BAF4-469786C5CB4B}"/>
              </a:ext>
            </a:extLst>
          </p:cNvPr>
          <p:cNvPicPr>
            <a:picLocks noChangeAspect="1"/>
          </p:cNvPicPr>
          <p:nvPr/>
        </p:nvPicPr>
        <p:blipFill rotWithShape="1">
          <a:blip r:embed="rId2">
            <a:extLst>
              <a:ext uri="{28A0092B-C50C-407E-A947-70E740481C1C}">
                <a14:useLocalDpi xmlns:a14="http://schemas.microsoft.com/office/drawing/2010/main" val="0"/>
              </a:ext>
            </a:extLst>
          </a:blip>
          <a:srcRect t="6916" b="7172"/>
          <a:stretch/>
        </p:blipFill>
        <p:spPr>
          <a:xfrm>
            <a:off x="0" y="-1"/>
            <a:ext cx="12228318" cy="6858001"/>
          </a:xfrm>
          <a:prstGeom prst="rect">
            <a:avLst/>
          </a:prstGeom>
        </p:spPr>
      </p:pic>
      <p:sp>
        <p:nvSpPr>
          <p:cNvPr id="12" name="Rectangle 11">
            <a:extLst>
              <a:ext uri="{FF2B5EF4-FFF2-40B4-BE49-F238E27FC236}">
                <a16:creationId xmlns:a16="http://schemas.microsoft.com/office/drawing/2014/main" id="{E344A2D5-9A15-7A0F-1D08-D165AB4F0011}"/>
              </a:ext>
            </a:extLst>
          </p:cNvPr>
          <p:cNvSpPr/>
          <p:nvPr/>
        </p:nvSpPr>
        <p:spPr>
          <a:xfrm>
            <a:off x="0" y="0"/>
            <a:ext cx="12192000" cy="6858000"/>
          </a:xfrm>
          <a:prstGeom prst="rect">
            <a:avLst/>
          </a:prstGeom>
          <a:solidFill>
            <a:schemeClr val="accent2">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67BA762-733E-A473-6CD2-072A7944837F}"/>
              </a:ext>
            </a:extLst>
          </p:cNvPr>
          <p:cNvSpPr/>
          <p:nvPr/>
        </p:nvSpPr>
        <p:spPr>
          <a:xfrm>
            <a:off x="0" y="6310562"/>
            <a:ext cx="12192000" cy="548640"/>
          </a:xfrm>
          <a:prstGeom prst="rect">
            <a:avLst/>
          </a:prstGeom>
          <a:solidFill>
            <a:schemeClr val="accent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690638DD-45F1-920E-CE3B-198563D044C1}"/>
              </a:ext>
            </a:extLst>
          </p:cNvPr>
          <p:cNvPicPr>
            <a:picLocks noChangeAspect="1"/>
          </p:cNvPicPr>
          <p:nvPr/>
        </p:nvPicPr>
        <p:blipFill>
          <a:blip>
            <a:lum bright="100000"/>
            <a:extLst>
              <a:ext uri="{96DAC541-7B7A-43D3-8B79-37D633B846F1}">
                <asvg:svgBlip xmlns:asvg="http://schemas.microsoft.com/office/drawing/2016/SVG/main" r:embed="rId3"/>
              </a:ext>
            </a:extLst>
          </a:blip>
          <a:stretch>
            <a:fillRect/>
          </a:stretch>
        </p:blipFill>
        <p:spPr>
          <a:xfrm>
            <a:off x="4416867" y="2070359"/>
            <a:ext cx="3358266" cy="646332"/>
          </a:xfrm>
          <a:prstGeom prst="rect">
            <a:avLst/>
          </a:prstGeom>
        </p:spPr>
      </p:pic>
      <p:sp>
        <p:nvSpPr>
          <p:cNvPr id="7" name="Rectangle 6">
            <a:extLst>
              <a:ext uri="{FF2B5EF4-FFF2-40B4-BE49-F238E27FC236}">
                <a16:creationId xmlns:a16="http://schemas.microsoft.com/office/drawing/2014/main" id="{4F7B4CE9-FD46-BFFE-8824-47C6C780E6DE}"/>
              </a:ext>
            </a:extLst>
          </p:cNvPr>
          <p:cNvSpPr/>
          <p:nvPr/>
        </p:nvSpPr>
        <p:spPr>
          <a:xfrm>
            <a:off x="11418570" y="399022"/>
            <a:ext cx="468630" cy="138499"/>
          </a:xfrm>
          <a:prstGeom prst="rect">
            <a:avLst/>
          </a:prstGeom>
        </p:spPr>
        <p:txBody>
          <a:bodyPr wrap="square" lIns="0" tIns="0" rIns="0" bIns="0">
            <a:spAutoFit/>
          </a:bodyPr>
          <a:lstStyle/>
          <a:p>
            <a:pPr algn="ctr"/>
            <a:r>
              <a:rPr lang="en-US" sz="900" dirty="0">
                <a:solidFill>
                  <a:schemeClr val="bg1"/>
                </a:solidFill>
                <a:cs typeface="Poppins Medium" panose="00000600000000000000" pitchFamily="2" charset="0"/>
              </a:rPr>
              <a:t>Contact</a:t>
            </a:r>
          </a:p>
        </p:txBody>
      </p:sp>
      <p:cxnSp>
        <p:nvCxnSpPr>
          <p:cNvPr id="9" name="Straight Connector 8">
            <a:extLst>
              <a:ext uri="{FF2B5EF4-FFF2-40B4-BE49-F238E27FC236}">
                <a16:creationId xmlns:a16="http://schemas.microsoft.com/office/drawing/2014/main" id="{6AF77051-F8E4-D41C-AD03-23BC409837BF}"/>
              </a:ext>
            </a:extLst>
          </p:cNvPr>
          <p:cNvCxnSpPr>
            <a:cxnSpLocks/>
          </p:cNvCxnSpPr>
          <p:nvPr/>
        </p:nvCxnSpPr>
        <p:spPr>
          <a:xfrm>
            <a:off x="11558562" y="547438"/>
            <a:ext cx="188647" cy="0"/>
          </a:xfrm>
          <a:prstGeom prst="line">
            <a:avLst/>
          </a:prstGeom>
          <a:ln w="190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7CC8027-F5E5-6117-3260-EF67AB4B6F1F}"/>
              </a:ext>
            </a:extLst>
          </p:cNvPr>
          <p:cNvSpPr/>
          <p:nvPr/>
        </p:nvSpPr>
        <p:spPr>
          <a:xfrm>
            <a:off x="985871" y="6416763"/>
            <a:ext cx="1695783" cy="307777"/>
          </a:xfrm>
          <a:prstGeom prst="rect">
            <a:avLst/>
          </a:prstGeom>
        </p:spPr>
        <p:txBody>
          <a:bodyPr wrap="square" lIns="0" tIns="0" rIns="0" bIns="0">
            <a:spAutoFit/>
          </a:bodyPr>
          <a:lstStyle/>
          <a:p>
            <a:r>
              <a:rPr lang="en-US" sz="2000" b="1" dirty="0">
                <a:solidFill>
                  <a:schemeClr val="bg1"/>
                </a:solidFill>
                <a:cs typeface="Poppins Medium" panose="00000600000000000000" pitchFamily="2" charset="0"/>
              </a:rPr>
              <a:t>Contact us</a:t>
            </a:r>
          </a:p>
        </p:txBody>
      </p:sp>
      <p:grpSp>
        <p:nvGrpSpPr>
          <p:cNvPr id="58" name="Group 57">
            <a:extLst>
              <a:ext uri="{FF2B5EF4-FFF2-40B4-BE49-F238E27FC236}">
                <a16:creationId xmlns:a16="http://schemas.microsoft.com/office/drawing/2014/main" id="{35B5A575-C4A1-DB05-1E0E-92572868E7FF}"/>
              </a:ext>
            </a:extLst>
          </p:cNvPr>
          <p:cNvGrpSpPr/>
          <p:nvPr/>
        </p:nvGrpSpPr>
        <p:grpSpPr>
          <a:xfrm>
            <a:off x="5893774" y="6467161"/>
            <a:ext cx="1297025" cy="208897"/>
            <a:chOff x="5846726" y="6467161"/>
            <a:chExt cx="1297025" cy="208897"/>
          </a:xfrm>
        </p:grpSpPr>
        <p:sp>
          <p:nvSpPr>
            <p:cNvPr id="17" name="Rectangle 16">
              <a:extLst>
                <a:ext uri="{FF2B5EF4-FFF2-40B4-BE49-F238E27FC236}">
                  <a16:creationId xmlns:a16="http://schemas.microsoft.com/office/drawing/2014/main" id="{4273B532-D5B7-531D-026B-026492AC3B14}"/>
                </a:ext>
              </a:extLst>
            </p:cNvPr>
            <p:cNvSpPr/>
            <p:nvPr/>
          </p:nvSpPr>
          <p:spPr>
            <a:xfrm>
              <a:off x="6107091" y="6467161"/>
              <a:ext cx="1036660" cy="206980"/>
            </a:xfrm>
            <a:prstGeom prst="rect">
              <a:avLst/>
            </a:prstGeom>
          </p:spPr>
          <p:txBody>
            <a:bodyPr wrap="square" lIns="0" tIns="0" rIns="0" bIns="0">
              <a:spAutoFit/>
            </a:bodyPr>
            <a:lstStyle/>
            <a:p>
              <a:pPr>
                <a:lnSpc>
                  <a:spcPct val="150000"/>
                </a:lnSpc>
              </a:pPr>
              <a:r>
                <a:rPr lang="en-US" sz="1000" dirty="0">
                  <a:solidFill>
                    <a:schemeClr val="bg1"/>
                  </a:solidFill>
                  <a:cs typeface="Poppins Light" panose="00000400000000000000" pitchFamily="2" charset="0"/>
                </a:rPr>
                <a:t>207.956.1484</a:t>
              </a:r>
            </a:p>
          </p:txBody>
        </p:sp>
        <p:pic>
          <p:nvPicPr>
            <p:cNvPr id="53" name="Graphic 52">
              <a:extLst>
                <a:ext uri="{FF2B5EF4-FFF2-40B4-BE49-F238E27FC236}">
                  <a16:creationId xmlns:a16="http://schemas.microsoft.com/office/drawing/2014/main" id="{A30ED471-AAEC-9EF4-7451-7CC1ADE77B0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46726" y="6541452"/>
              <a:ext cx="134606" cy="134606"/>
            </a:xfrm>
            <a:prstGeom prst="rect">
              <a:avLst/>
            </a:prstGeom>
          </p:spPr>
        </p:pic>
      </p:grpSp>
      <p:grpSp>
        <p:nvGrpSpPr>
          <p:cNvPr id="57" name="Group 56">
            <a:extLst>
              <a:ext uri="{FF2B5EF4-FFF2-40B4-BE49-F238E27FC236}">
                <a16:creationId xmlns:a16="http://schemas.microsoft.com/office/drawing/2014/main" id="{60D1C354-9AA0-A5BC-6CD2-4F53FDCFD397}"/>
              </a:ext>
            </a:extLst>
          </p:cNvPr>
          <p:cNvGrpSpPr/>
          <p:nvPr/>
        </p:nvGrpSpPr>
        <p:grpSpPr>
          <a:xfrm>
            <a:off x="3638563" y="6467161"/>
            <a:ext cx="1662100" cy="210174"/>
            <a:chOff x="4035699" y="6467161"/>
            <a:chExt cx="1662100" cy="210174"/>
          </a:xfrm>
        </p:grpSpPr>
        <p:sp>
          <p:nvSpPr>
            <p:cNvPr id="21" name="Rectangle 20">
              <a:extLst>
                <a:ext uri="{FF2B5EF4-FFF2-40B4-BE49-F238E27FC236}">
                  <a16:creationId xmlns:a16="http://schemas.microsoft.com/office/drawing/2014/main" id="{9EBEC920-3B2C-5404-8B60-728E1CEFB446}"/>
                </a:ext>
              </a:extLst>
            </p:cNvPr>
            <p:cNvSpPr/>
            <p:nvPr/>
          </p:nvSpPr>
          <p:spPr>
            <a:xfrm>
              <a:off x="4297341" y="6467161"/>
              <a:ext cx="1400458" cy="206980"/>
            </a:xfrm>
            <a:prstGeom prst="rect">
              <a:avLst/>
            </a:prstGeom>
          </p:spPr>
          <p:txBody>
            <a:bodyPr wrap="square" lIns="0" tIns="0" rIns="0" bIns="0" anchor="ctr">
              <a:spAutoFit/>
            </a:bodyPr>
            <a:lstStyle/>
            <a:p>
              <a:pPr>
                <a:lnSpc>
                  <a:spcPct val="150000"/>
                </a:lnSpc>
              </a:pPr>
              <a:r>
                <a:rPr lang="en-US" sz="1000" dirty="0">
                  <a:solidFill>
                    <a:schemeClr val="bg1"/>
                  </a:solidFill>
                  <a:cs typeface="Poppins Light" panose="00000400000000000000" pitchFamily="2" charset="0"/>
                </a:rPr>
                <a:t>Andrew@woodcg.com</a:t>
              </a:r>
            </a:p>
          </p:txBody>
        </p:sp>
        <p:pic>
          <p:nvPicPr>
            <p:cNvPr id="56" name="Graphic 55">
              <a:extLst>
                <a:ext uri="{FF2B5EF4-FFF2-40B4-BE49-F238E27FC236}">
                  <a16:creationId xmlns:a16="http://schemas.microsoft.com/office/drawing/2014/main" id="{0FD6A0A0-AED9-6245-2F6E-01BE310175D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35699" y="6540175"/>
              <a:ext cx="137160" cy="137160"/>
            </a:xfrm>
            <a:prstGeom prst="rect">
              <a:avLst/>
            </a:prstGeom>
          </p:spPr>
        </p:pic>
      </p:grpSp>
      <p:pic>
        <p:nvPicPr>
          <p:cNvPr id="60" name="Graphic 59">
            <a:extLst>
              <a:ext uri="{FF2B5EF4-FFF2-40B4-BE49-F238E27FC236}">
                <a16:creationId xmlns:a16="http://schemas.microsoft.com/office/drawing/2014/main" id="{DCF5F2CC-7A9C-95CF-E125-B708AD713906}"/>
              </a:ext>
            </a:extLst>
          </p:cNvPr>
          <p:cNvPicPr>
            <a:picLocks noChangeAspect="1"/>
          </p:cNvPicPr>
          <p:nvPr/>
        </p:nvPicPr>
        <p:blipFill>
          <a:blip>
            <a:lum bright="100000"/>
            <a:extLst>
              <a:ext uri="{96DAC541-7B7A-43D3-8B79-37D633B846F1}">
                <asvg:svgBlip xmlns:asvg="http://schemas.microsoft.com/office/drawing/2016/SVG/main" r:embed="rId3"/>
              </a:ext>
            </a:extLst>
          </a:blip>
          <a:stretch>
            <a:fillRect/>
          </a:stretch>
        </p:blipFill>
        <p:spPr>
          <a:xfrm>
            <a:off x="304800" y="264882"/>
            <a:ext cx="1319212" cy="253895"/>
          </a:xfrm>
          <a:prstGeom prst="rect">
            <a:avLst/>
          </a:prstGeom>
        </p:spPr>
      </p:pic>
      <p:sp>
        <p:nvSpPr>
          <p:cNvPr id="61" name="TextBox 60">
            <a:extLst>
              <a:ext uri="{FF2B5EF4-FFF2-40B4-BE49-F238E27FC236}">
                <a16:creationId xmlns:a16="http://schemas.microsoft.com/office/drawing/2014/main" id="{63197AFC-B1B3-4CA2-CB16-D596DE328C33}"/>
              </a:ext>
            </a:extLst>
          </p:cNvPr>
          <p:cNvSpPr txBox="1"/>
          <p:nvPr/>
        </p:nvSpPr>
        <p:spPr>
          <a:xfrm>
            <a:off x="11703496" y="6467161"/>
            <a:ext cx="341760" cy="276999"/>
          </a:xfrm>
          <a:prstGeom prst="rect">
            <a:avLst/>
          </a:prstGeom>
          <a:noFill/>
        </p:spPr>
        <p:txBody>
          <a:bodyPr wrap="none" rtlCol="0">
            <a:spAutoFit/>
          </a:bodyPr>
          <a:lstStyle/>
          <a:p>
            <a:fld id="{030EDBC6-15A1-4286-A287-C30D2C9D5116}" type="slidenum">
              <a:rPr lang="en-US" sz="1200" smtClean="0">
                <a:solidFill>
                  <a:schemeClr val="bg1"/>
                </a:solidFill>
              </a:rPr>
              <a:t>11</a:t>
            </a:fld>
            <a:endParaRPr lang="en-US" sz="1200" dirty="0">
              <a:solidFill>
                <a:schemeClr val="bg1"/>
              </a:solidFill>
            </a:endParaRPr>
          </a:p>
        </p:txBody>
      </p:sp>
      <p:sp>
        <p:nvSpPr>
          <p:cNvPr id="2" name="TextBox 1">
            <a:extLst>
              <a:ext uri="{FF2B5EF4-FFF2-40B4-BE49-F238E27FC236}">
                <a16:creationId xmlns:a16="http://schemas.microsoft.com/office/drawing/2014/main" id="{AE897357-14E0-210E-7F2F-ED16260D805A}"/>
              </a:ext>
            </a:extLst>
          </p:cNvPr>
          <p:cNvSpPr txBox="1"/>
          <p:nvPr/>
        </p:nvSpPr>
        <p:spPr>
          <a:xfrm>
            <a:off x="2486361" y="3142550"/>
            <a:ext cx="7316202" cy="1107996"/>
          </a:xfrm>
          <a:prstGeom prst="rect">
            <a:avLst/>
          </a:prstGeom>
          <a:noFill/>
        </p:spPr>
        <p:txBody>
          <a:bodyPr wrap="square" anchor="ctr">
            <a:spAutoFit/>
          </a:bodyPr>
          <a:lstStyle/>
          <a:p>
            <a:pPr algn="ctr"/>
            <a:r>
              <a:rPr lang="en-US" sz="6600" dirty="0">
                <a:solidFill>
                  <a:schemeClr val="bg1"/>
                </a:solidFill>
                <a:latin typeface="+mj-lt"/>
              </a:rPr>
              <a:t>Let’s get Modeling!</a:t>
            </a:r>
          </a:p>
        </p:txBody>
      </p:sp>
    </p:spTree>
    <p:extLst>
      <p:ext uri="{BB962C8B-B14F-4D97-AF65-F5344CB8AC3E}">
        <p14:creationId xmlns:p14="http://schemas.microsoft.com/office/powerpoint/2010/main" val="26794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462C-5D0F-9FCE-0E53-C4ADA1E37E73}"/>
              </a:ext>
            </a:extLst>
          </p:cNvPr>
          <p:cNvSpPr txBox="1">
            <a:spLocks/>
          </p:cNvSpPr>
          <p:nvPr/>
        </p:nvSpPr>
        <p:spPr>
          <a:xfrm>
            <a:off x="673820" y="955965"/>
            <a:ext cx="10018713" cy="63610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Agenda</a:t>
            </a:r>
          </a:p>
        </p:txBody>
      </p:sp>
      <p:sp>
        <p:nvSpPr>
          <p:cNvPr id="3" name="TextBox 2">
            <a:extLst>
              <a:ext uri="{FF2B5EF4-FFF2-40B4-BE49-F238E27FC236}">
                <a16:creationId xmlns:a16="http://schemas.microsoft.com/office/drawing/2014/main" id="{D547B799-3658-1C11-1F2C-1A32008F27F0}"/>
              </a:ext>
            </a:extLst>
          </p:cNvPr>
          <p:cNvSpPr txBox="1"/>
          <p:nvPr/>
        </p:nvSpPr>
        <p:spPr>
          <a:xfrm>
            <a:off x="673820" y="1870162"/>
            <a:ext cx="10685521" cy="5016758"/>
          </a:xfrm>
          <a:prstGeom prst="rect">
            <a:avLst/>
          </a:prstGeom>
          <a:noFill/>
        </p:spPr>
        <p:txBody>
          <a:bodyPr wrap="square">
            <a:spAutoFit/>
          </a:bodyPr>
          <a:lstStyle/>
          <a:p>
            <a:pPr marL="457200" indent="-457200">
              <a:buFont typeface="Arial" panose="020B0604020202020204" pitchFamily="34" charset="0"/>
              <a:buChar char="•"/>
            </a:pPr>
            <a:r>
              <a:rPr lang="en-US" sz="3200" dirty="0"/>
              <a:t>Theory</a:t>
            </a:r>
          </a:p>
          <a:p>
            <a:pPr marL="914400" lvl="1" indent="-457200">
              <a:buFont typeface="Arial" panose="020B0604020202020204" pitchFamily="34" charset="0"/>
              <a:buChar char="•"/>
            </a:pPr>
            <a:r>
              <a:rPr lang="en-US" sz="3200" dirty="0"/>
              <a:t>What is a Financial Model?</a:t>
            </a:r>
          </a:p>
          <a:p>
            <a:pPr marL="914400" lvl="1" indent="-457200">
              <a:buFont typeface="Arial" panose="020B0604020202020204" pitchFamily="34" charset="0"/>
              <a:buChar char="•"/>
            </a:pPr>
            <a:r>
              <a:rPr lang="en-US" sz="3200" dirty="0"/>
              <a:t>Mental Traps &amp; The Founder’s Dilemma</a:t>
            </a:r>
          </a:p>
          <a:p>
            <a:pPr marL="914400" lvl="1" indent="-457200">
              <a:buFont typeface="Arial" panose="020B0604020202020204" pitchFamily="34" charset="0"/>
              <a:buChar char="•"/>
            </a:pPr>
            <a:r>
              <a:rPr lang="en-US" sz="3200" dirty="0"/>
              <a:t>Financial Model Fallacies</a:t>
            </a:r>
          </a:p>
          <a:p>
            <a:pPr marL="914400" lvl="1" indent="-457200">
              <a:buFont typeface="Arial" panose="020B0604020202020204" pitchFamily="34" charset="0"/>
              <a:buChar char="•"/>
            </a:pPr>
            <a:r>
              <a:rPr lang="en-US" sz="3200" dirty="0"/>
              <a:t>4 Economic Drivers of a Model </a:t>
            </a:r>
          </a:p>
          <a:p>
            <a:pPr marL="914400" lvl="1" indent="-457200">
              <a:buFont typeface="Arial" panose="020B0604020202020204" pitchFamily="34" charset="0"/>
              <a:buChar char="•"/>
            </a:pPr>
            <a:r>
              <a:rPr lang="en-US" sz="3200" dirty="0"/>
              <a:t>Modeling Best Practices</a:t>
            </a:r>
          </a:p>
          <a:p>
            <a:pPr marL="457200" indent="-457200">
              <a:buFont typeface="Arial" panose="020B0604020202020204" pitchFamily="34" charset="0"/>
              <a:buChar char="•"/>
            </a:pPr>
            <a:r>
              <a:rPr lang="en-US" sz="3200" dirty="0"/>
              <a:t>AI Considerations</a:t>
            </a:r>
          </a:p>
          <a:p>
            <a:pPr marL="457200" indent="-457200">
              <a:buFont typeface="Arial" panose="020B0604020202020204" pitchFamily="34" charset="0"/>
              <a:buChar char="•"/>
            </a:pPr>
            <a:r>
              <a:rPr lang="en-US" sz="3200" dirty="0"/>
              <a:t>The mini model – only for display purposes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TextBox 3">
            <a:extLst>
              <a:ext uri="{FF2B5EF4-FFF2-40B4-BE49-F238E27FC236}">
                <a16:creationId xmlns:a16="http://schemas.microsoft.com/office/drawing/2014/main" id="{07703032-EE76-2325-E615-45A70886CEAC}"/>
              </a:ext>
            </a:extLst>
          </p:cNvPr>
          <p:cNvSpPr txBox="1"/>
          <p:nvPr/>
        </p:nvSpPr>
        <p:spPr>
          <a:xfrm>
            <a:off x="7427421" y="833756"/>
            <a:ext cx="3931920" cy="1200329"/>
          </a:xfrm>
          <a:prstGeom prst="rect">
            <a:avLst/>
          </a:prstGeom>
          <a:solidFill>
            <a:srgbClr val="1A3A6E"/>
          </a:solidFill>
        </p:spPr>
        <p:txBody>
          <a:bodyPr wrap="square" rtlCol="0" anchor="ctr">
            <a:spAutoFit/>
          </a:bodyPr>
          <a:lstStyle/>
          <a:p>
            <a:r>
              <a:rPr lang="en-US" b="1" dirty="0">
                <a:solidFill>
                  <a:schemeClr val="bg1"/>
                </a:solidFill>
              </a:rPr>
              <a:t>The only bad questions are the ones that are not asked! Speak up, raise your hand at any time, I can bring things back on track. </a:t>
            </a:r>
          </a:p>
        </p:txBody>
      </p:sp>
    </p:spTree>
    <p:extLst>
      <p:ext uri="{BB962C8B-B14F-4D97-AF65-F5344CB8AC3E}">
        <p14:creationId xmlns:p14="http://schemas.microsoft.com/office/powerpoint/2010/main" val="9165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F3CE-04A6-3C19-3351-17E61661369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2F11D1B-57FF-2DF4-F9C8-6AC26A117759}"/>
              </a:ext>
            </a:extLst>
          </p:cNvPr>
          <p:cNvSpPr txBox="1"/>
          <p:nvPr/>
        </p:nvSpPr>
        <p:spPr>
          <a:xfrm>
            <a:off x="673820" y="1870162"/>
            <a:ext cx="10685521" cy="3539430"/>
          </a:xfrm>
          <a:prstGeom prst="rect">
            <a:avLst/>
          </a:prstGeom>
          <a:noFill/>
        </p:spPr>
        <p:txBody>
          <a:bodyPr wrap="square">
            <a:spAutoFit/>
          </a:bodyPr>
          <a:lstStyle/>
          <a:p>
            <a:pPr marL="457200" indent="-457200">
              <a:buFont typeface="Arial" panose="020B0604020202020204" pitchFamily="34" charset="0"/>
              <a:buChar char="•"/>
            </a:pPr>
            <a:r>
              <a:rPr lang="en-US" sz="3200" dirty="0"/>
              <a:t>A business </a:t>
            </a:r>
            <a:r>
              <a:rPr lang="en-US" sz="3200" b="1" u="sng" dirty="0"/>
              <a:t>simulation</a:t>
            </a:r>
            <a:r>
              <a:rPr lang="en-US" sz="3200" dirty="0"/>
              <a:t> using inputs to forecast a firm's financial performance. </a:t>
            </a:r>
          </a:p>
          <a:p>
            <a:pPr marL="457200" indent="-457200">
              <a:buFont typeface="Arial" panose="020B0604020202020204" pitchFamily="34" charset="0"/>
              <a:buChar char="•"/>
            </a:pPr>
            <a:r>
              <a:rPr lang="en-US" sz="3200" dirty="0"/>
              <a:t>In the VC world it is used to gauge the </a:t>
            </a:r>
            <a:r>
              <a:rPr lang="en-US" sz="3200" b="1" u="sng" dirty="0"/>
              <a:t>exit value.</a:t>
            </a:r>
            <a:endParaRPr lang="en-US" sz="3200" b="1" dirty="0"/>
          </a:p>
          <a:p>
            <a:pPr marL="457200" indent="-457200">
              <a:buFont typeface="Arial" panose="020B0604020202020204" pitchFamily="34" charset="0"/>
              <a:buChar char="•"/>
            </a:pPr>
            <a:r>
              <a:rPr lang="en-US" sz="3200" dirty="0"/>
              <a:t>Most commonly built in Excel or G-Sheets. </a:t>
            </a:r>
          </a:p>
          <a:p>
            <a:pPr marL="457200" indent="-457200">
              <a:buFont typeface="Arial" panose="020B0604020202020204" pitchFamily="34" charset="0"/>
              <a:buChar char="•"/>
            </a:pPr>
            <a:r>
              <a:rPr lang="en-US" sz="3200" b="1" dirty="0"/>
              <a:t>May</a:t>
            </a:r>
            <a:r>
              <a:rPr lang="en-US" sz="3200" dirty="0"/>
              <a:t> have all 3 financial statements which are fed from assumption schedules.  </a:t>
            </a:r>
          </a:p>
          <a:p>
            <a:pPr marL="457200" indent="-457200">
              <a:buFont typeface="Arial" panose="020B0604020202020204" pitchFamily="34" charset="0"/>
              <a:buChar char="•"/>
            </a:pPr>
            <a:endParaRPr lang="en-US" sz="3200" u="sng" dirty="0"/>
          </a:p>
        </p:txBody>
      </p:sp>
      <p:sp>
        <p:nvSpPr>
          <p:cNvPr id="10" name="Title 1">
            <a:extLst>
              <a:ext uri="{FF2B5EF4-FFF2-40B4-BE49-F238E27FC236}">
                <a16:creationId xmlns:a16="http://schemas.microsoft.com/office/drawing/2014/main" id="{BD0B2CC2-4972-F6EE-3DF9-ADB57D1FD705}"/>
              </a:ext>
            </a:extLst>
          </p:cNvPr>
          <p:cNvSpPr txBox="1">
            <a:spLocks/>
          </p:cNvSpPr>
          <p:nvPr/>
        </p:nvSpPr>
        <p:spPr>
          <a:xfrm>
            <a:off x="673820" y="955965"/>
            <a:ext cx="10018713" cy="63610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Financial Modeling 101</a:t>
            </a:r>
          </a:p>
        </p:txBody>
      </p:sp>
      <p:sp>
        <p:nvSpPr>
          <p:cNvPr id="5" name="TextBox 4">
            <a:extLst>
              <a:ext uri="{FF2B5EF4-FFF2-40B4-BE49-F238E27FC236}">
                <a16:creationId xmlns:a16="http://schemas.microsoft.com/office/drawing/2014/main" id="{E70F4C1E-27A7-327D-491F-81C553A56ECB}"/>
              </a:ext>
            </a:extLst>
          </p:cNvPr>
          <p:cNvSpPr txBox="1"/>
          <p:nvPr/>
        </p:nvSpPr>
        <p:spPr>
          <a:xfrm>
            <a:off x="7001811" y="4947927"/>
            <a:ext cx="3931920" cy="923330"/>
          </a:xfrm>
          <a:prstGeom prst="rect">
            <a:avLst/>
          </a:prstGeom>
          <a:solidFill>
            <a:srgbClr val="1A3A6E"/>
          </a:solidFill>
        </p:spPr>
        <p:txBody>
          <a:bodyPr wrap="square" rtlCol="0" anchor="ctr">
            <a:spAutoFit/>
          </a:bodyPr>
          <a:lstStyle/>
          <a:p>
            <a:r>
              <a:rPr lang="en-US" b="1" dirty="0">
                <a:solidFill>
                  <a:schemeClr val="bg1"/>
                </a:solidFill>
              </a:rPr>
              <a:t>The Financial Model is only one Deliverable of your pitch, do not get stuck.  </a:t>
            </a:r>
          </a:p>
        </p:txBody>
      </p:sp>
    </p:spTree>
    <p:extLst>
      <p:ext uri="{BB962C8B-B14F-4D97-AF65-F5344CB8AC3E}">
        <p14:creationId xmlns:p14="http://schemas.microsoft.com/office/powerpoint/2010/main" val="91972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76BC7-72AB-2D29-BDA4-B5EDD9C4C2EC}"/>
              </a:ext>
            </a:extLst>
          </p:cNvPr>
          <p:cNvSpPr txBox="1">
            <a:spLocks/>
          </p:cNvSpPr>
          <p:nvPr/>
        </p:nvSpPr>
        <p:spPr>
          <a:xfrm>
            <a:off x="719770" y="836406"/>
            <a:ext cx="10018713" cy="636104"/>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Fundraising Deliverables &amp; Let’s Get Perspective</a:t>
            </a:r>
          </a:p>
        </p:txBody>
      </p:sp>
      <p:pic>
        <p:nvPicPr>
          <p:cNvPr id="7" name="Picture 6">
            <a:extLst>
              <a:ext uri="{FF2B5EF4-FFF2-40B4-BE49-F238E27FC236}">
                <a16:creationId xmlns:a16="http://schemas.microsoft.com/office/drawing/2014/main" id="{0D041339-30BD-E59A-DFDC-9FFA6B6B8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58" y="1327154"/>
            <a:ext cx="10885156" cy="4694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2D32DE-88D4-58C0-963A-0A020B0C37F8}"/>
              </a:ext>
            </a:extLst>
          </p:cNvPr>
          <p:cNvSpPr txBox="1"/>
          <p:nvPr/>
        </p:nvSpPr>
        <p:spPr>
          <a:xfrm>
            <a:off x="8125761" y="5648830"/>
            <a:ext cx="3931920" cy="830997"/>
          </a:xfrm>
          <a:prstGeom prst="rect">
            <a:avLst/>
          </a:prstGeom>
          <a:solidFill>
            <a:srgbClr val="1A3A6E"/>
          </a:solidFill>
        </p:spPr>
        <p:txBody>
          <a:bodyPr wrap="square" rtlCol="0" anchor="ctr">
            <a:spAutoFit/>
          </a:bodyPr>
          <a:lstStyle/>
          <a:p>
            <a:pPr algn="ctr"/>
            <a:r>
              <a:rPr lang="en-US" sz="1600" b="1" dirty="0">
                <a:solidFill>
                  <a:schemeClr val="bg1"/>
                </a:solidFill>
              </a:rPr>
              <a:t>Successful entrepreneurs spend the majority of their time on value building activities. </a:t>
            </a:r>
          </a:p>
        </p:txBody>
      </p:sp>
    </p:spTree>
    <p:extLst>
      <p:ext uri="{BB962C8B-B14F-4D97-AF65-F5344CB8AC3E}">
        <p14:creationId xmlns:p14="http://schemas.microsoft.com/office/powerpoint/2010/main" val="38845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6B23-7842-68F9-924F-03275231B12F}"/>
              </a:ext>
            </a:extLst>
          </p:cNvPr>
          <p:cNvSpPr txBox="1">
            <a:spLocks/>
          </p:cNvSpPr>
          <p:nvPr/>
        </p:nvSpPr>
        <p:spPr>
          <a:xfrm>
            <a:off x="673820" y="673331"/>
            <a:ext cx="10623176" cy="989213"/>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Financial Models Can Create Alignment on Teams</a:t>
            </a:r>
          </a:p>
        </p:txBody>
      </p:sp>
      <p:sp>
        <p:nvSpPr>
          <p:cNvPr id="3" name="TextBox 2">
            <a:extLst>
              <a:ext uri="{FF2B5EF4-FFF2-40B4-BE49-F238E27FC236}">
                <a16:creationId xmlns:a16="http://schemas.microsoft.com/office/drawing/2014/main" id="{118F793D-9138-085D-E8A8-0176902FB2B8}"/>
              </a:ext>
            </a:extLst>
          </p:cNvPr>
          <p:cNvSpPr txBox="1"/>
          <p:nvPr/>
        </p:nvSpPr>
        <p:spPr>
          <a:xfrm>
            <a:off x="8151588" y="1629016"/>
            <a:ext cx="2687089" cy="646331"/>
          </a:xfrm>
          <a:prstGeom prst="rect">
            <a:avLst/>
          </a:prstGeom>
          <a:noFill/>
        </p:spPr>
        <p:txBody>
          <a:bodyPr wrap="square" rtlCol="0">
            <a:spAutoFit/>
          </a:bodyPr>
          <a:lstStyle/>
          <a:p>
            <a:r>
              <a:rPr lang="en-US" dirty="0"/>
              <a:t>The Founder’s </a:t>
            </a:r>
            <a:r>
              <a:rPr lang="en-US" dirty="0" err="1"/>
              <a:t>Dilema</a:t>
            </a:r>
            <a:r>
              <a:rPr lang="en-US" dirty="0"/>
              <a:t> by </a:t>
            </a:r>
            <a:r>
              <a:rPr lang="en-US" b="0" i="0" dirty="0">
                <a:solidFill>
                  <a:srgbClr val="282828"/>
                </a:solidFill>
                <a:effectLst/>
                <a:latin typeface="GT America"/>
              </a:rPr>
              <a:t> </a:t>
            </a:r>
            <a:r>
              <a:rPr lang="en-US" b="0" i="0" u="none" strike="noStrike" dirty="0">
                <a:solidFill>
                  <a:srgbClr val="282828"/>
                </a:solidFill>
                <a:effectLst/>
                <a:latin typeface="GT America"/>
                <a:hlinkClick r:id="rId2"/>
              </a:rPr>
              <a:t>Noam Wasserman</a:t>
            </a:r>
            <a:endParaRPr lang="en-US" dirty="0"/>
          </a:p>
        </p:txBody>
      </p:sp>
      <p:pic>
        <p:nvPicPr>
          <p:cNvPr id="5" name="Picture 4">
            <a:extLst>
              <a:ext uri="{FF2B5EF4-FFF2-40B4-BE49-F238E27FC236}">
                <a16:creationId xmlns:a16="http://schemas.microsoft.com/office/drawing/2014/main" id="{74EED49C-8460-C6CC-28BD-90E3B04452C6}"/>
              </a:ext>
            </a:extLst>
          </p:cNvPr>
          <p:cNvPicPr>
            <a:picLocks noChangeAspect="1"/>
          </p:cNvPicPr>
          <p:nvPr/>
        </p:nvPicPr>
        <p:blipFill>
          <a:blip r:embed="rId3"/>
          <a:stretch>
            <a:fillRect/>
          </a:stretch>
        </p:blipFill>
        <p:spPr>
          <a:xfrm>
            <a:off x="7069976" y="2657457"/>
            <a:ext cx="4615564" cy="3761469"/>
          </a:xfrm>
          <a:prstGeom prst="rect">
            <a:avLst/>
          </a:prstGeom>
        </p:spPr>
      </p:pic>
      <p:sp>
        <p:nvSpPr>
          <p:cNvPr id="6" name="TextBox 5">
            <a:extLst>
              <a:ext uri="{FF2B5EF4-FFF2-40B4-BE49-F238E27FC236}">
                <a16:creationId xmlns:a16="http://schemas.microsoft.com/office/drawing/2014/main" id="{6438AC15-0AC7-FD56-661A-F0A4BD99FAC9}"/>
              </a:ext>
            </a:extLst>
          </p:cNvPr>
          <p:cNvSpPr txBox="1"/>
          <p:nvPr/>
        </p:nvSpPr>
        <p:spPr>
          <a:xfrm>
            <a:off x="133004" y="5342236"/>
            <a:ext cx="6507953" cy="1200329"/>
          </a:xfrm>
          <a:prstGeom prst="rect">
            <a:avLst/>
          </a:prstGeom>
          <a:solidFill>
            <a:srgbClr val="1A3A6E"/>
          </a:solidFill>
        </p:spPr>
        <p:txBody>
          <a:bodyPr wrap="square" rtlCol="0" anchor="ctr">
            <a:spAutoFit/>
          </a:bodyPr>
          <a:lstStyle/>
          <a:p>
            <a:pPr algn="ctr"/>
            <a:r>
              <a:rPr lang="en-US" dirty="0">
                <a:solidFill>
                  <a:schemeClr val="bg1"/>
                </a:solidFill>
              </a:rPr>
              <a:t>In order to achieve a steeper Revenue Curve sooner, you will have a deeper valley in the Cash curve, which implies burning more cash, raising more and giving up more equity which implies a higher valuation and better exit for all – in theory</a:t>
            </a:r>
            <a:endParaRPr lang="en-US" sz="1800" dirty="0">
              <a:solidFill>
                <a:schemeClr val="bg1"/>
              </a:solidFill>
            </a:endParaRPr>
          </a:p>
        </p:txBody>
      </p:sp>
      <p:graphicFrame>
        <p:nvGraphicFramePr>
          <p:cNvPr id="7" name="Chart 6">
            <a:extLst>
              <a:ext uri="{FF2B5EF4-FFF2-40B4-BE49-F238E27FC236}">
                <a16:creationId xmlns:a16="http://schemas.microsoft.com/office/drawing/2014/main" id="{40D430AD-63A9-A900-75A0-B4F221BAF785}"/>
              </a:ext>
            </a:extLst>
          </p:cNvPr>
          <p:cNvGraphicFramePr>
            <a:graphicFrameLocks/>
          </p:cNvGraphicFramePr>
          <p:nvPr>
            <p:extLst>
              <p:ext uri="{D42A27DB-BD31-4B8C-83A1-F6EECF244321}">
                <p14:modId xmlns:p14="http://schemas.microsoft.com/office/powerpoint/2010/main" val="506683269"/>
              </p:ext>
            </p:extLst>
          </p:nvPr>
        </p:nvGraphicFramePr>
        <p:xfrm>
          <a:off x="1228632" y="1662544"/>
          <a:ext cx="4316695" cy="3546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438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A59C5EC-6BAE-817C-B8AF-652E4EA9DCE1}"/>
              </a:ext>
            </a:extLst>
          </p:cNvPr>
          <p:cNvGraphicFramePr/>
          <p:nvPr>
            <p:extLst>
              <p:ext uri="{D42A27DB-BD31-4B8C-83A1-F6EECF244321}">
                <p14:modId xmlns:p14="http://schemas.microsoft.com/office/powerpoint/2010/main" val="1437927232"/>
              </p:ext>
            </p:extLst>
          </p:nvPr>
        </p:nvGraphicFramePr>
        <p:xfrm>
          <a:off x="2116621" y="1712200"/>
          <a:ext cx="9037858" cy="394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8C7AD3F-1AC9-23D2-CB90-EB658E4BCAA1}"/>
              </a:ext>
            </a:extLst>
          </p:cNvPr>
          <p:cNvSpPr txBox="1">
            <a:spLocks/>
          </p:cNvSpPr>
          <p:nvPr/>
        </p:nvSpPr>
        <p:spPr>
          <a:xfrm>
            <a:off x="673820" y="673332"/>
            <a:ext cx="10018713" cy="636104"/>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Fallacies of Financial Modeling – NOT TRUE</a:t>
            </a:r>
          </a:p>
        </p:txBody>
      </p:sp>
    </p:spTree>
    <p:extLst>
      <p:ext uri="{BB962C8B-B14F-4D97-AF65-F5344CB8AC3E}">
        <p14:creationId xmlns:p14="http://schemas.microsoft.com/office/powerpoint/2010/main" val="13302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9E484-34FC-9F7C-23B8-AD8D59F58693}"/>
              </a:ext>
            </a:extLst>
          </p:cNvPr>
          <p:cNvGraphicFramePr/>
          <p:nvPr>
            <p:extLst>
              <p:ext uri="{D42A27DB-BD31-4B8C-83A1-F6EECF244321}">
                <p14:modId xmlns:p14="http://schemas.microsoft.com/office/powerpoint/2010/main" val="3658677207"/>
              </p:ext>
            </p:extLst>
          </p:nvPr>
        </p:nvGraphicFramePr>
        <p:xfrm>
          <a:off x="2971799" y="99753"/>
          <a:ext cx="9598891" cy="6571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EE7AF1F0-58B4-CB49-10C8-B8183694B50B}"/>
              </a:ext>
            </a:extLst>
          </p:cNvPr>
          <p:cNvSpPr txBox="1">
            <a:spLocks/>
          </p:cNvSpPr>
          <p:nvPr/>
        </p:nvSpPr>
        <p:spPr>
          <a:xfrm>
            <a:off x="249872" y="2655916"/>
            <a:ext cx="3553202" cy="19202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oppins" panose="00000500000000000000" pitchFamily="2" charset="0"/>
                <a:cs typeface="Poppins" panose="00000500000000000000" pitchFamily="2" charset="0"/>
              </a:rPr>
              <a:t>10 BEST PRACTICES</a:t>
            </a:r>
          </a:p>
        </p:txBody>
      </p:sp>
    </p:spTree>
    <p:extLst>
      <p:ext uri="{BB962C8B-B14F-4D97-AF65-F5344CB8AC3E}">
        <p14:creationId xmlns:p14="http://schemas.microsoft.com/office/powerpoint/2010/main" val="81832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9A0BE93-AC62-D25C-A353-A430B8045BD8}"/>
              </a:ext>
            </a:extLst>
          </p:cNvPr>
          <p:cNvGraphicFramePr/>
          <p:nvPr>
            <p:extLst>
              <p:ext uri="{D42A27DB-BD31-4B8C-83A1-F6EECF244321}">
                <p14:modId xmlns:p14="http://schemas.microsoft.com/office/powerpoint/2010/main" val="1043280205"/>
              </p:ext>
            </p:extLst>
          </p:nvPr>
        </p:nvGraphicFramePr>
        <p:xfrm>
          <a:off x="3167150" y="859723"/>
          <a:ext cx="8696482" cy="5349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AB006605-F3D0-E6C6-67F1-8BEA7BB22C44}"/>
              </a:ext>
            </a:extLst>
          </p:cNvPr>
          <p:cNvSpPr txBox="1">
            <a:spLocks/>
          </p:cNvSpPr>
          <p:nvPr/>
        </p:nvSpPr>
        <p:spPr>
          <a:xfrm>
            <a:off x="2313037" y="223618"/>
            <a:ext cx="10018713" cy="63610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Poppins" panose="00000500000000000000" pitchFamily="2" charset="0"/>
                <a:cs typeface="Poppins" panose="00000500000000000000" pitchFamily="2" charset="0"/>
              </a:rPr>
              <a:t>The 4 Components of your Financial/Economic Model</a:t>
            </a:r>
          </a:p>
        </p:txBody>
      </p:sp>
      <p:sp>
        <p:nvSpPr>
          <p:cNvPr id="5" name="TextBox 4">
            <a:extLst>
              <a:ext uri="{FF2B5EF4-FFF2-40B4-BE49-F238E27FC236}">
                <a16:creationId xmlns:a16="http://schemas.microsoft.com/office/drawing/2014/main" id="{1358BF5A-C452-44C7-F833-E347DF1405C1}"/>
              </a:ext>
            </a:extLst>
          </p:cNvPr>
          <p:cNvSpPr txBox="1"/>
          <p:nvPr/>
        </p:nvSpPr>
        <p:spPr>
          <a:xfrm>
            <a:off x="347077" y="3105834"/>
            <a:ext cx="3931920" cy="646331"/>
          </a:xfrm>
          <a:prstGeom prst="rect">
            <a:avLst/>
          </a:prstGeom>
          <a:solidFill>
            <a:srgbClr val="1A3A6E"/>
          </a:solidFill>
        </p:spPr>
        <p:txBody>
          <a:bodyPr wrap="square" rtlCol="0" anchor="ctr">
            <a:spAutoFit/>
          </a:bodyPr>
          <a:lstStyle/>
          <a:p>
            <a:r>
              <a:rPr lang="en-US" b="1" dirty="0">
                <a:solidFill>
                  <a:schemeClr val="bg1"/>
                </a:solidFill>
              </a:rPr>
              <a:t>All these questions answer the question: “How will I capture value?”</a:t>
            </a:r>
          </a:p>
        </p:txBody>
      </p:sp>
    </p:spTree>
    <p:extLst>
      <p:ext uri="{BB962C8B-B14F-4D97-AF65-F5344CB8AC3E}">
        <p14:creationId xmlns:p14="http://schemas.microsoft.com/office/powerpoint/2010/main" val="8445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F6AB-5D11-260E-59A0-03CFB7DCFD8B}"/>
              </a:ext>
            </a:extLst>
          </p:cNvPr>
          <p:cNvSpPr txBox="1">
            <a:spLocks/>
          </p:cNvSpPr>
          <p:nvPr/>
        </p:nvSpPr>
        <p:spPr>
          <a:xfrm>
            <a:off x="2768627" y="594361"/>
            <a:ext cx="3383787" cy="41147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Poppins" panose="00000500000000000000" pitchFamily="2" charset="0"/>
              <a:cs typeface="Poppins" panose="00000500000000000000" pitchFamily="2" charset="0"/>
            </a:endParaRPr>
          </a:p>
        </p:txBody>
      </p:sp>
      <p:sp>
        <p:nvSpPr>
          <p:cNvPr id="4" name="Title 1">
            <a:extLst>
              <a:ext uri="{FF2B5EF4-FFF2-40B4-BE49-F238E27FC236}">
                <a16:creationId xmlns:a16="http://schemas.microsoft.com/office/drawing/2014/main" id="{31CF0DE6-9671-CED3-FC5D-37F0B8869AF2}"/>
              </a:ext>
            </a:extLst>
          </p:cNvPr>
          <p:cNvSpPr txBox="1">
            <a:spLocks/>
          </p:cNvSpPr>
          <p:nvPr/>
        </p:nvSpPr>
        <p:spPr>
          <a:xfrm>
            <a:off x="902420" y="863570"/>
            <a:ext cx="5115995" cy="53114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Poppins" panose="00000500000000000000" pitchFamily="2" charset="0"/>
                <a:cs typeface="Poppins" panose="00000500000000000000" pitchFamily="2" charset="0"/>
              </a:rPr>
              <a:t>Using AI - Precautions</a:t>
            </a:r>
          </a:p>
        </p:txBody>
      </p:sp>
      <p:sp>
        <p:nvSpPr>
          <p:cNvPr id="5" name="TextBox 4">
            <a:extLst>
              <a:ext uri="{FF2B5EF4-FFF2-40B4-BE49-F238E27FC236}">
                <a16:creationId xmlns:a16="http://schemas.microsoft.com/office/drawing/2014/main" id="{F30FB222-7FCF-FF47-9CB9-ADC1AB6F2CBA}"/>
              </a:ext>
            </a:extLst>
          </p:cNvPr>
          <p:cNvSpPr txBox="1"/>
          <p:nvPr/>
        </p:nvSpPr>
        <p:spPr>
          <a:xfrm>
            <a:off x="7202169" y="3069259"/>
            <a:ext cx="4538519" cy="646331"/>
          </a:xfrm>
          <a:prstGeom prst="rect">
            <a:avLst/>
          </a:prstGeom>
          <a:noFill/>
        </p:spPr>
        <p:txBody>
          <a:bodyPr wrap="square">
            <a:spAutoFit/>
          </a:bodyPr>
          <a:lstStyle/>
          <a:p>
            <a:r>
              <a:rPr lang="en-US" dirty="0">
                <a:solidFill>
                  <a:schemeClr val="accent2"/>
                </a:solidFill>
                <a:latin typeface="Mona Sans VF"/>
              </a:rPr>
              <a:t>https://github.com/wcg-cloudcode/startupmaine-financial-model-skill</a:t>
            </a:r>
            <a:endParaRPr lang="en-US" b="0" i="0" dirty="0">
              <a:solidFill>
                <a:schemeClr val="accent2"/>
              </a:solidFill>
              <a:effectLst/>
              <a:latin typeface="Mona Sans VF"/>
            </a:endParaRPr>
          </a:p>
        </p:txBody>
      </p:sp>
      <p:graphicFrame>
        <p:nvGraphicFramePr>
          <p:cNvPr id="6" name="Diagram 5">
            <a:extLst>
              <a:ext uri="{FF2B5EF4-FFF2-40B4-BE49-F238E27FC236}">
                <a16:creationId xmlns:a16="http://schemas.microsoft.com/office/drawing/2014/main" id="{DFC384F6-BD25-685E-1870-6FBB4F84A347}"/>
              </a:ext>
            </a:extLst>
          </p:cNvPr>
          <p:cNvGraphicFramePr/>
          <p:nvPr>
            <p:extLst>
              <p:ext uri="{D42A27DB-BD31-4B8C-83A1-F6EECF244321}">
                <p14:modId xmlns:p14="http://schemas.microsoft.com/office/powerpoint/2010/main" val="4052253046"/>
              </p:ext>
            </p:extLst>
          </p:nvPr>
        </p:nvGraphicFramePr>
        <p:xfrm>
          <a:off x="671484" y="1774772"/>
          <a:ext cx="5424516" cy="4039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FFAD0AE-9516-FCB8-E40D-A2C43936A47F}"/>
              </a:ext>
            </a:extLst>
          </p:cNvPr>
          <p:cNvSpPr txBox="1"/>
          <p:nvPr/>
        </p:nvSpPr>
        <p:spPr>
          <a:xfrm>
            <a:off x="7777453" y="507409"/>
            <a:ext cx="3512127" cy="904489"/>
          </a:xfrm>
          <a:prstGeom prst="rect">
            <a:avLst/>
          </a:prstGeom>
        </p:spPr>
        <p:txBody>
          <a:bodyPr>
            <a:normAutofit fontScale="82500" lnSpcReduction="10000"/>
          </a:bodyPr>
          <a:lstStyle>
            <a:defPPr>
              <a:defRPr lang="en-US"/>
            </a:defPPr>
            <a:lvl1pPr>
              <a:lnSpc>
                <a:spcPct val="90000"/>
              </a:lnSpc>
              <a:spcBef>
                <a:spcPct val="0"/>
              </a:spcBef>
              <a:buNone/>
              <a:defRPr sz="3600">
                <a:latin typeface="Poppins" panose="00000500000000000000" pitchFamily="2" charset="0"/>
                <a:ea typeface="+mj-ea"/>
                <a:cs typeface="Poppins" panose="00000500000000000000" pitchFamily="2" charset="0"/>
              </a:defRPr>
            </a:lvl1pPr>
          </a:lstStyle>
          <a:p>
            <a:r>
              <a:rPr lang="en-US" dirty="0"/>
              <a:t>Skill on </a:t>
            </a:r>
            <a:r>
              <a:rPr lang="en-US" dirty="0" err="1"/>
              <a:t>Github</a:t>
            </a:r>
            <a:r>
              <a:rPr lang="en-US" dirty="0"/>
              <a:t> for Download - MVP</a:t>
            </a:r>
          </a:p>
        </p:txBody>
      </p:sp>
      <p:sp>
        <p:nvSpPr>
          <p:cNvPr id="8" name="TextBox 7">
            <a:extLst>
              <a:ext uri="{FF2B5EF4-FFF2-40B4-BE49-F238E27FC236}">
                <a16:creationId xmlns:a16="http://schemas.microsoft.com/office/drawing/2014/main" id="{101D0674-0662-189E-808B-BD0501E14447}"/>
              </a:ext>
            </a:extLst>
          </p:cNvPr>
          <p:cNvSpPr txBox="1"/>
          <p:nvPr/>
        </p:nvSpPr>
        <p:spPr>
          <a:xfrm>
            <a:off x="6939279" y="1698519"/>
            <a:ext cx="4801409" cy="1200329"/>
          </a:xfrm>
          <a:prstGeom prst="rect">
            <a:avLst/>
          </a:prstGeom>
          <a:noFill/>
        </p:spPr>
        <p:txBody>
          <a:bodyPr wrap="square">
            <a:spAutoFit/>
          </a:bodyPr>
          <a:lstStyle/>
          <a:p>
            <a:r>
              <a:rPr lang="en-US" dirty="0"/>
              <a:t>A Claude AI skill that builds a complete 60-month, 3-statement financial model (Income Statement, Balance Sheet, Cash Flow) through an interactive conversation with the founder.</a:t>
            </a:r>
          </a:p>
        </p:txBody>
      </p:sp>
      <p:sp>
        <p:nvSpPr>
          <p:cNvPr id="10" name="TextBox 9">
            <a:extLst>
              <a:ext uri="{FF2B5EF4-FFF2-40B4-BE49-F238E27FC236}">
                <a16:creationId xmlns:a16="http://schemas.microsoft.com/office/drawing/2014/main" id="{C4E9ACE9-B206-417A-D855-C7F7C2B9A708}"/>
              </a:ext>
            </a:extLst>
          </p:cNvPr>
          <p:cNvSpPr txBox="1"/>
          <p:nvPr/>
        </p:nvSpPr>
        <p:spPr>
          <a:xfrm>
            <a:off x="7202169" y="4056411"/>
            <a:ext cx="4801409" cy="1823576"/>
          </a:xfrm>
          <a:prstGeom prst="rect">
            <a:avLst/>
          </a:prstGeom>
          <a:noFill/>
        </p:spPr>
        <p:txBody>
          <a:bodyPr wrap="square">
            <a:spAutoFit/>
          </a:bodyPr>
          <a:lstStyle/>
          <a:p>
            <a:r>
              <a:rPr lang="en-US" sz="1050" dirty="0"/>
              <a:t>TERMS OF USE</a:t>
            </a:r>
          </a:p>
          <a:p>
            <a:endParaRPr lang="en-US" sz="600" dirty="0"/>
          </a:p>
          <a:p>
            <a:r>
              <a:rPr lang="en-US" sz="600" dirty="0"/>
              <a:t>1. </a:t>
            </a:r>
            <a:r>
              <a:rPr lang="en-US" sz="600" b="1" dirty="0"/>
              <a:t>VIEWING AND EVALUATION</a:t>
            </a:r>
          </a:p>
          <a:p>
            <a:r>
              <a:rPr lang="en-US" sz="600" dirty="0"/>
              <a:t>   You may view, download, and evaluate this skill and its accompanying files  for personal, non-commercial evaluation purposes only.</a:t>
            </a:r>
          </a:p>
          <a:p>
            <a:r>
              <a:rPr lang="en-US" sz="600" dirty="0"/>
              <a:t>2. </a:t>
            </a:r>
            <a:r>
              <a:rPr lang="en-US" sz="600" b="1" dirty="0"/>
              <a:t>COMMERCIAL USE REQUIRES A LICENSE</a:t>
            </a:r>
          </a:p>
          <a:p>
            <a:r>
              <a:rPr lang="en-US" sz="600" dirty="0"/>
              <a:t>   Any commercial use — including but not limited to using this skill to build  financial models for clients, incorporating it into paid products or services, or redistributing it as part of a commercial offering — requires a written  license from Wood Consulting Group.</a:t>
            </a:r>
          </a:p>
          <a:p>
            <a:r>
              <a:rPr lang="en-US" sz="600" dirty="0"/>
              <a:t>3. </a:t>
            </a:r>
            <a:r>
              <a:rPr lang="en-US" sz="600" b="1" dirty="0"/>
              <a:t>MODIFICATION</a:t>
            </a:r>
          </a:p>
          <a:p>
            <a:r>
              <a:rPr lang="en-US" sz="600" dirty="0"/>
              <a:t>   You may modify the skill for personal evaluation purposes. Modified versions  may not be distributed without written permission.</a:t>
            </a:r>
          </a:p>
          <a:p>
            <a:r>
              <a:rPr lang="en-US" sz="600" dirty="0"/>
              <a:t>4. </a:t>
            </a:r>
            <a:r>
              <a:rPr lang="en-US" sz="600" b="1" dirty="0"/>
              <a:t>REDISTRIBUTION</a:t>
            </a:r>
          </a:p>
          <a:p>
            <a:r>
              <a:rPr lang="en-US" sz="600" dirty="0"/>
              <a:t>   You may not redistribute this skill, in whole or in part, modified or  unmodified, without written permission from Wood Consulting Group.</a:t>
            </a:r>
          </a:p>
          <a:p>
            <a:r>
              <a:rPr lang="en-US" sz="600" dirty="0"/>
              <a:t>5. </a:t>
            </a:r>
            <a:r>
              <a:rPr lang="en-US" sz="600" b="1" dirty="0"/>
              <a:t>ATTRIBUTION</a:t>
            </a:r>
          </a:p>
          <a:p>
            <a:r>
              <a:rPr lang="en-US" sz="600" dirty="0"/>
              <a:t>   Any permitted use must include clear attribution to Wood Consulting Group  and a link to the original repository.</a:t>
            </a:r>
          </a:p>
          <a:p>
            <a:r>
              <a:rPr lang="en-US" sz="600" dirty="0"/>
              <a:t>6. </a:t>
            </a:r>
            <a:r>
              <a:rPr lang="en-US" sz="600" b="1" dirty="0"/>
              <a:t>NO WARRANTY</a:t>
            </a:r>
          </a:p>
          <a:p>
            <a:r>
              <a:rPr lang="en-US" sz="600" dirty="0"/>
              <a:t>   THIS SKILL IS PROVIDED "AS IS" WITHOUT WARRANTY OF ANY KIND, EXPRESS OR  IMPLIED. IN NO EVENT SHALL THE AUTHOR BE LIABLE FOR ANY CLAIM, DAMAGES, OR OTHER LIABILITY ARISING FROM THE USE OF THIS SKILL OR ITS OUTPUTS.</a:t>
            </a:r>
          </a:p>
          <a:p>
            <a:endParaRPr lang="en-US" sz="600" dirty="0"/>
          </a:p>
          <a:p>
            <a:r>
              <a:rPr lang="en-US" sz="600" dirty="0"/>
              <a:t>For licensing inquiries, contact: andrew@woodcg.com</a:t>
            </a:r>
            <a:endParaRPr lang="en-US" sz="2400" dirty="0"/>
          </a:p>
        </p:txBody>
      </p:sp>
      <p:sp>
        <p:nvSpPr>
          <p:cNvPr id="11" name="TextBox 10">
            <a:extLst>
              <a:ext uri="{FF2B5EF4-FFF2-40B4-BE49-F238E27FC236}">
                <a16:creationId xmlns:a16="http://schemas.microsoft.com/office/drawing/2014/main" id="{68582D65-CFEA-8AA4-30B7-89146FFE9BAC}"/>
              </a:ext>
            </a:extLst>
          </p:cNvPr>
          <p:cNvSpPr txBox="1"/>
          <p:nvPr/>
        </p:nvSpPr>
        <p:spPr>
          <a:xfrm>
            <a:off x="6791037" y="6117556"/>
            <a:ext cx="4450543" cy="646331"/>
          </a:xfrm>
          <a:prstGeom prst="rect">
            <a:avLst/>
          </a:prstGeom>
          <a:solidFill>
            <a:schemeClr val="accent1"/>
          </a:solidFill>
        </p:spPr>
        <p:txBody>
          <a:bodyPr wrap="square">
            <a:spAutoFit/>
          </a:bodyPr>
          <a:lstStyle/>
          <a:p>
            <a:r>
              <a:rPr lang="en-US" b="1" i="0" dirty="0">
                <a:solidFill>
                  <a:schemeClr val="bg1"/>
                </a:solidFill>
                <a:effectLst/>
                <a:latin typeface="Mona Sans VF"/>
              </a:rPr>
              <a:t>What I ask in return is a </a:t>
            </a:r>
            <a:r>
              <a:rPr lang="en-US" b="1" i="0" dirty="0" err="1">
                <a:solidFill>
                  <a:schemeClr val="bg1"/>
                </a:solidFill>
                <a:effectLst/>
                <a:latin typeface="Mona Sans VF"/>
              </a:rPr>
              <a:t>linkedin</a:t>
            </a:r>
            <a:r>
              <a:rPr lang="en-US" b="1" i="0" dirty="0">
                <a:solidFill>
                  <a:schemeClr val="bg1"/>
                </a:solidFill>
                <a:effectLst/>
                <a:latin typeface="Mona Sans VF"/>
              </a:rPr>
              <a:t> shout out, review and /or a conversation. </a:t>
            </a:r>
          </a:p>
        </p:txBody>
      </p:sp>
    </p:spTree>
    <p:extLst>
      <p:ext uri="{BB962C8B-B14F-4D97-AF65-F5344CB8AC3E}">
        <p14:creationId xmlns:p14="http://schemas.microsoft.com/office/powerpoint/2010/main" val="3163163002"/>
      </p:ext>
    </p:extLst>
  </p:cSld>
  <p:clrMapOvr>
    <a:masterClrMapping/>
  </p:clrMapOvr>
</p:sld>
</file>

<file path=ppt/theme/theme1.xml><?xml version="1.0" encoding="utf-8"?>
<a:theme xmlns:a="http://schemas.openxmlformats.org/drawingml/2006/main" name="Office Theme">
  <a:themeElements>
    <a:clrScheme name="Custom 615">
      <a:dk1>
        <a:sysClr val="windowText" lastClr="000000"/>
      </a:dk1>
      <a:lt1>
        <a:sysClr val="window" lastClr="FFFFFF"/>
      </a:lt1>
      <a:dk2>
        <a:srgbClr val="44546A"/>
      </a:dk2>
      <a:lt2>
        <a:srgbClr val="E7E6E6"/>
      </a:lt2>
      <a:accent1>
        <a:srgbClr val="1A3A6E"/>
      </a:accent1>
      <a:accent2>
        <a:srgbClr val="0047AB"/>
      </a:accent2>
      <a:accent3>
        <a:srgbClr val="A5A5A5"/>
      </a:accent3>
      <a:accent4>
        <a:srgbClr val="FFC000"/>
      </a:accent4>
      <a:accent5>
        <a:srgbClr val="5B9BD5"/>
      </a:accent5>
      <a:accent6>
        <a:srgbClr val="70AD47"/>
      </a:accent6>
      <a:hlink>
        <a:srgbClr val="0563C1"/>
      </a:hlink>
      <a:folHlink>
        <a:srgbClr val="954F72"/>
      </a:folHlink>
    </a:clrScheme>
    <a:fontScheme name="Custom 346">
      <a:majorFont>
        <a:latin typeface="BlairITC TT"/>
        <a:ea typeface=""/>
        <a:cs typeface=""/>
      </a:majorFont>
      <a:minorFont>
        <a:latin typeface="Galano Grotesque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17337</TotalTime>
  <Words>887</Words>
  <Application>Microsoft Office PowerPoint</Application>
  <PresentationFormat>Widescreen</PresentationFormat>
  <Paragraphs>94</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Poppins</vt:lpstr>
      <vt:lpstr>Poppins SemiBold</vt:lpstr>
      <vt:lpstr>Galano Grotesque Medium</vt:lpstr>
      <vt:lpstr>Arial</vt:lpstr>
      <vt:lpstr>Poppins Light</vt:lpstr>
      <vt:lpstr>Mona Sans VF</vt:lpstr>
      <vt:lpstr>GT America</vt:lpstr>
      <vt:lpstr>Calibri</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mutahir khattak</dc:creator>
  <cp:lastModifiedBy>Andrew Wood</cp:lastModifiedBy>
  <cp:revision>18</cp:revision>
  <dcterms:created xsi:type="dcterms:W3CDTF">2025-04-23T20:14:41Z</dcterms:created>
  <dcterms:modified xsi:type="dcterms:W3CDTF">2026-05-13T19:05:11Z</dcterms:modified>
</cp:coreProperties>
</file>